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40" r:id="rId1"/>
    <p:sldMasterId id="2147484750" r:id="rId2"/>
  </p:sldMasterIdLst>
  <p:notesMasterIdLst>
    <p:notesMasterId r:id="rId37"/>
  </p:notesMasterIdLst>
  <p:sldIdLst>
    <p:sldId id="256" r:id="rId3"/>
    <p:sldId id="257" r:id="rId4"/>
    <p:sldId id="261" r:id="rId5"/>
    <p:sldId id="301" r:id="rId6"/>
    <p:sldId id="310" r:id="rId7"/>
    <p:sldId id="308" r:id="rId8"/>
    <p:sldId id="311" r:id="rId9"/>
    <p:sldId id="314" r:id="rId10"/>
    <p:sldId id="315" r:id="rId11"/>
    <p:sldId id="316" r:id="rId12"/>
    <p:sldId id="317" r:id="rId13"/>
    <p:sldId id="318" r:id="rId14"/>
    <p:sldId id="320" r:id="rId15"/>
    <p:sldId id="321" r:id="rId16"/>
    <p:sldId id="323" r:id="rId17"/>
    <p:sldId id="324" r:id="rId18"/>
    <p:sldId id="322" r:id="rId19"/>
    <p:sldId id="325" r:id="rId20"/>
    <p:sldId id="326" r:id="rId21"/>
    <p:sldId id="344" r:id="rId22"/>
    <p:sldId id="327" r:id="rId23"/>
    <p:sldId id="328" r:id="rId24"/>
    <p:sldId id="332" r:id="rId25"/>
    <p:sldId id="333" r:id="rId26"/>
    <p:sldId id="334" r:id="rId27"/>
    <p:sldId id="346" r:id="rId28"/>
    <p:sldId id="335" r:id="rId29"/>
    <p:sldId id="345" r:id="rId30"/>
    <p:sldId id="336" r:id="rId31"/>
    <p:sldId id="339" r:id="rId32"/>
    <p:sldId id="342" r:id="rId33"/>
    <p:sldId id="341" r:id="rId34"/>
    <p:sldId id="343" r:id="rId35"/>
    <p:sldId id="274"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838" autoAdjust="0"/>
  </p:normalViewPr>
  <p:slideViewPr>
    <p:cSldViewPr snapToGrid="0" snapToObjects="1">
      <p:cViewPr varScale="1">
        <p:scale>
          <a:sx n="100" d="100"/>
          <a:sy n="100" d="100"/>
        </p:scale>
        <p:origin x="-760"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0DBDCD-0FE6-0B4C-A16F-5F4F4458FD23}" type="datetimeFigureOut">
              <a:rPr lang="en-US" smtClean="0"/>
              <a:t>10/20/15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B23E1D-FADD-954C-935A-9DD3BED6004B}" type="slidenum">
              <a:rPr lang="en-US" smtClean="0"/>
              <a:t>‹#›</a:t>
            </a:fld>
            <a:endParaRPr lang="en-US"/>
          </a:p>
        </p:txBody>
      </p:sp>
    </p:spTree>
    <p:extLst>
      <p:ext uri="{BB962C8B-B14F-4D97-AF65-F5344CB8AC3E}">
        <p14:creationId xmlns:p14="http://schemas.microsoft.com/office/powerpoint/2010/main" val="178468027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B23E1D-FADD-954C-935A-9DD3BED6004B}" type="slidenum">
              <a:rPr lang="en-US" smtClean="0"/>
              <a:t>1</a:t>
            </a:fld>
            <a:endParaRPr lang="en-US"/>
          </a:p>
        </p:txBody>
      </p:sp>
    </p:spTree>
    <p:extLst>
      <p:ext uri="{BB962C8B-B14F-4D97-AF65-F5344CB8AC3E}">
        <p14:creationId xmlns:p14="http://schemas.microsoft.com/office/powerpoint/2010/main" val="849998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notice Culture – this was predictive of IT Performance and Org Performance in the 2014 report</a:t>
            </a:r>
            <a:endParaRPr lang="en-US" dirty="0"/>
          </a:p>
        </p:txBody>
      </p:sp>
      <p:sp>
        <p:nvSpPr>
          <p:cNvPr id="4" name="Slide Number Placeholder 3"/>
          <p:cNvSpPr>
            <a:spLocks noGrp="1"/>
          </p:cNvSpPr>
          <p:nvPr>
            <p:ph type="sldNum" sz="quarter" idx="10"/>
          </p:nvPr>
        </p:nvSpPr>
        <p:spPr/>
        <p:txBody>
          <a:bodyPr/>
          <a:lstStyle/>
          <a:p>
            <a:fld id="{C4B23E1D-FADD-954C-935A-9DD3BED6004B}" type="slidenum">
              <a:rPr lang="en-US" smtClean="0"/>
              <a:t>12</a:t>
            </a:fld>
            <a:endParaRPr lang="en-US"/>
          </a:p>
        </p:txBody>
      </p:sp>
    </p:spTree>
    <p:extLst>
      <p:ext uri="{BB962C8B-B14F-4D97-AF65-F5344CB8AC3E}">
        <p14:creationId xmlns:p14="http://schemas.microsoft.com/office/powerpoint/2010/main" val="2946767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year, we wanted to see what makes our IT Performance, well, </a:t>
            </a:r>
            <a:r>
              <a:rPr lang="en-US" baseline="0" dirty="0" err="1" smtClean="0"/>
              <a:t>amazeballs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4B23E1D-FADD-954C-935A-9DD3BED6004B}" type="slidenum">
              <a:rPr lang="en-US" smtClean="0"/>
              <a:t>13</a:t>
            </a:fld>
            <a:endParaRPr lang="en-US"/>
          </a:p>
        </p:txBody>
      </p:sp>
    </p:spTree>
    <p:extLst>
      <p:ext uri="{BB962C8B-B14F-4D97-AF65-F5344CB8AC3E}">
        <p14:creationId xmlns:p14="http://schemas.microsoft.com/office/powerpoint/2010/main" val="27345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1</a:t>
            </a:r>
            <a:endParaRPr lang="en-US" dirty="0"/>
          </a:p>
        </p:txBody>
      </p:sp>
      <p:sp>
        <p:nvSpPr>
          <p:cNvPr id="4" name="Slide Number Placeholder 3"/>
          <p:cNvSpPr>
            <a:spLocks noGrp="1"/>
          </p:cNvSpPr>
          <p:nvPr>
            <p:ph type="sldNum" sz="quarter" idx="10"/>
          </p:nvPr>
        </p:nvSpPr>
        <p:spPr/>
        <p:txBody>
          <a:bodyPr/>
          <a:lstStyle/>
          <a:p>
            <a:fld id="{C4B23E1D-FADD-954C-935A-9DD3BED6004B}" type="slidenum">
              <a:rPr lang="en-US" smtClean="0"/>
              <a:t>14</a:t>
            </a:fld>
            <a:endParaRPr lang="en-US"/>
          </a:p>
        </p:txBody>
      </p:sp>
    </p:spTree>
    <p:extLst>
      <p:ext uri="{BB962C8B-B14F-4D97-AF65-F5344CB8AC3E}">
        <p14:creationId xmlns:p14="http://schemas.microsoft.com/office/powerpoint/2010/main" val="3548277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2</a:t>
            </a:r>
          </a:p>
          <a:p>
            <a:r>
              <a:rPr lang="en-US" dirty="0" smtClean="0"/>
              <a:t>… </a:t>
            </a:r>
          </a:p>
          <a:p>
            <a:r>
              <a:rPr lang="en-US" dirty="0" smtClean="0"/>
              <a:t>And do we know what comes</a:t>
            </a:r>
            <a:r>
              <a:rPr lang="en-US" baseline="0" dirty="0" smtClean="0"/>
              <a:t> next?</a:t>
            </a:r>
          </a:p>
          <a:p>
            <a:endParaRPr lang="en-US" dirty="0"/>
          </a:p>
        </p:txBody>
      </p:sp>
      <p:sp>
        <p:nvSpPr>
          <p:cNvPr id="4" name="Slide Number Placeholder 3"/>
          <p:cNvSpPr>
            <a:spLocks noGrp="1"/>
          </p:cNvSpPr>
          <p:nvPr>
            <p:ph type="sldNum" sz="quarter" idx="10"/>
          </p:nvPr>
        </p:nvSpPr>
        <p:spPr/>
        <p:txBody>
          <a:bodyPr/>
          <a:lstStyle/>
          <a:p>
            <a:fld id="{C4B23E1D-FADD-954C-935A-9DD3BED6004B}" type="slidenum">
              <a:rPr lang="en-US" smtClean="0"/>
              <a:t>15</a:t>
            </a:fld>
            <a:endParaRPr lang="en-US"/>
          </a:p>
        </p:txBody>
      </p:sp>
    </p:spTree>
    <p:extLst>
      <p:ext uri="{BB962C8B-B14F-4D97-AF65-F5344CB8AC3E}">
        <p14:creationId xmlns:p14="http://schemas.microsoft.com/office/powerpoint/2010/main" val="1864943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started by looking into Continuous Delivery.</a:t>
            </a:r>
            <a:endParaRPr lang="en-US" dirty="0"/>
          </a:p>
        </p:txBody>
      </p:sp>
      <p:sp>
        <p:nvSpPr>
          <p:cNvPr id="4" name="Slide Number Placeholder 3"/>
          <p:cNvSpPr>
            <a:spLocks noGrp="1"/>
          </p:cNvSpPr>
          <p:nvPr>
            <p:ph type="sldNum" sz="quarter" idx="10"/>
          </p:nvPr>
        </p:nvSpPr>
        <p:spPr/>
        <p:txBody>
          <a:bodyPr/>
          <a:lstStyle/>
          <a:p>
            <a:fld id="{C4B23E1D-FADD-954C-935A-9DD3BED6004B}" type="slidenum">
              <a:rPr lang="en-US" smtClean="0"/>
              <a:t>17</a:t>
            </a:fld>
            <a:endParaRPr lang="en-US"/>
          </a:p>
        </p:txBody>
      </p:sp>
    </p:spTree>
    <p:extLst>
      <p:ext uri="{BB962C8B-B14F-4D97-AF65-F5344CB8AC3E}">
        <p14:creationId xmlns:p14="http://schemas.microsoft.com/office/powerpoint/2010/main" val="2931332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notice Culture… this should be familiar from</a:t>
            </a:r>
            <a:r>
              <a:rPr lang="en-US" baseline="0" dirty="0" smtClean="0"/>
              <a:t> the 2014 study</a:t>
            </a:r>
            <a:endParaRPr lang="en-US" dirty="0"/>
          </a:p>
        </p:txBody>
      </p:sp>
      <p:sp>
        <p:nvSpPr>
          <p:cNvPr id="4" name="Slide Number Placeholder 3"/>
          <p:cNvSpPr>
            <a:spLocks noGrp="1"/>
          </p:cNvSpPr>
          <p:nvPr>
            <p:ph type="sldNum" sz="quarter" idx="10"/>
          </p:nvPr>
        </p:nvSpPr>
        <p:spPr/>
        <p:txBody>
          <a:bodyPr/>
          <a:lstStyle/>
          <a:p>
            <a:fld id="{C4B23E1D-FADD-954C-935A-9DD3BED6004B}" type="slidenum">
              <a:rPr lang="en-US" smtClean="0"/>
              <a:t>29</a:t>
            </a:fld>
            <a:endParaRPr lang="en-US"/>
          </a:p>
        </p:txBody>
      </p:sp>
    </p:spTree>
    <p:extLst>
      <p:ext uri="{BB962C8B-B14F-4D97-AF65-F5344CB8AC3E}">
        <p14:creationId xmlns:p14="http://schemas.microsoft.com/office/powerpoint/2010/main" val="1263539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is such an empowering story, and we’re hearing that it’s resonating, and helping people get buy-in for DevOps transformations at their organizations.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Keep up the good work!</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this is something that is of interest for you… </a:t>
            </a:r>
            <a:endParaRPr lang="en-US" dirty="0"/>
          </a:p>
        </p:txBody>
      </p:sp>
      <p:sp>
        <p:nvSpPr>
          <p:cNvPr id="4" name="Slide Number Placeholder 3"/>
          <p:cNvSpPr>
            <a:spLocks noGrp="1"/>
          </p:cNvSpPr>
          <p:nvPr>
            <p:ph type="sldNum" sz="quarter" idx="10"/>
          </p:nvPr>
        </p:nvSpPr>
        <p:spPr/>
        <p:txBody>
          <a:bodyPr/>
          <a:lstStyle/>
          <a:p>
            <a:fld id="{C4B23E1D-FADD-954C-935A-9DD3BED6004B}" type="slidenum">
              <a:rPr lang="en-US" smtClean="0"/>
              <a:t>31</a:t>
            </a:fld>
            <a:endParaRPr lang="en-US"/>
          </a:p>
        </p:txBody>
      </p:sp>
    </p:spTree>
    <p:extLst>
      <p:ext uri="{BB962C8B-B14F-4D97-AF65-F5344CB8AC3E}">
        <p14:creationId xmlns:p14="http://schemas.microsoft.com/office/powerpoint/2010/main" val="4271140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B23E1D-FADD-954C-935A-9DD3BED6004B}" type="slidenum">
              <a:rPr lang="en-US" smtClean="0"/>
              <a:t>34</a:t>
            </a:fld>
            <a:endParaRPr lang="en-US"/>
          </a:p>
        </p:txBody>
      </p:sp>
    </p:spTree>
    <p:extLst>
      <p:ext uri="{BB962C8B-B14F-4D97-AF65-F5344CB8AC3E}">
        <p14:creationId xmlns:p14="http://schemas.microsoft.com/office/powerpoint/2010/main" val="668468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year, I spoke about the link we found between IT investments</a:t>
            </a:r>
            <a:r>
              <a:rPr lang="en-US" baseline="0" dirty="0" smtClean="0"/>
              <a:t> and the Bottom Line, but only if these investments – automation and tooling – are accompanied by practice and process and culture, that we call DevOps.</a:t>
            </a:r>
            <a:endParaRPr lang="en-US" dirty="0"/>
          </a:p>
        </p:txBody>
      </p:sp>
      <p:sp>
        <p:nvSpPr>
          <p:cNvPr id="4" name="Slide Number Placeholder 3"/>
          <p:cNvSpPr>
            <a:spLocks noGrp="1"/>
          </p:cNvSpPr>
          <p:nvPr>
            <p:ph type="sldNum" sz="quarter" idx="10"/>
          </p:nvPr>
        </p:nvSpPr>
        <p:spPr/>
        <p:txBody>
          <a:bodyPr/>
          <a:lstStyle/>
          <a:p>
            <a:fld id="{C4B23E1D-FADD-954C-935A-9DD3BED6004B}" type="slidenum">
              <a:rPr lang="en-US" smtClean="0"/>
              <a:t>2</a:t>
            </a:fld>
            <a:endParaRPr lang="en-US"/>
          </a:p>
        </p:txBody>
      </p:sp>
    </p:spTree>
    <p:extLst>
      <p:ext uri="{BB962C8B-B14F-4D97-AF65-F5344CB8AC3E}">
        <p14:creationId xmlns:p14="http://schemas.microsoft.com/office/powerpoint/2010/main" val="3024942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Well, it’s a year later, and there’s new data. So what do we know</a:t>
            </a:r>
            <a:r>
              <a:rPr lang="en-US" sz="1200" kern="1200" baseline="0" dirty="0" smtClean="0">
                <a:solidFill>
                  <a:schemeClr val="tx1"/>
                </a:solidFill>
                <a:effectLst/>
                <a:latin typeface="+mn-lt"/>
                <a:ea typeface="+mn-ea"/>
                <a:cs typeface="+mn-cs"/>
              </a:rPr>
              <a:t> now?</a:t>
            </a:r>
            <a:endParaRPr lang="en-US" dirty="0"/>
          </a:p>
        </p:txBody>
      </p:sp>
      <p:sp>
        <p:nvSpPr>
          <p:cNvPr id="4" name="Slide Number Placeholder 3"/>
          <p:cNvSpPr>
            <a:spLocks noGrp="1"/>
          </p:cNvSpPr>
          <p:nvPr>
            <p:ph type="sldNum" sz="quarter" idx="10"/>
          </p:nvPr>
        </p:nvSpPr>
        <p:spPr/>
        <p:txBody>
          <a:bodyPr/>
          <a:lstStyle/>
          <a:p>
            <a:fld id="{C4B23E1D-FADD-954C-935A-9DD3BED6004B}" type="slidenum">
              <a:rPr lang="en-US" smtClean="0"/>
              <a:t>3</a:t>
            </a:fld>
            <a:endParaRPr lang="en-US"/>
          </a:p>
        </p:txBody>
      </p:sp>
    </p:spTree>
    <p:extLst>
      <p:ext uri="{BB962C8B-B14F-4D97-AF65-F5344CB8AC3E}">
        <p14:creationId xmlns:p14="http://schemas.microsoft.com/office/powerpoint/2010/main" val="776256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some quick info about where this comes</a:t>
            </a:r>
            <a:r>
              <a:rPr lang="en-US" baseline="0" dirty="0" smtClean="0"/>
              <a:t> from</a:t>
            </a:r>
            <a:endParaRPr lang="en-US" dirty="0"/>
          </a:p>
        </p:txBody>
      </p:sp>
      <p:sp>
        <p:nvSpPr>
          <p:cNvPr id="4" name="Slide Number Placeholder 3"/>
          <p:cNvSpPr>
            <a:spLocks noGrp="1"/>
          </p:cNvSpPr>
          <p:nvPr>
            <p:ph type="sldNum" sz="quarter" idx="10"/>
          </p:nvPr>
        </p:nvSpPr>
        <p:spPr/>
        <p:txBody>
          <a:bodyPr/>
          <a:lstStyle/>
          <a:p>
            <a:fld id="{C4B23E1D-FADD-954C-935A-9DD3BED6004B}" type="slidenum">
              <a:rPr lang="en-US" smtClean="0"/>
              <a:t>4</a:t>
            </a:fld>
            <a:endParaRPr lang="en-US"/>
          </a:p>
        </p:txBody>
      </p:sp>
    </p:spTree>
    <p:extLst>
      <p:ext uri="{BB962C8B-B14F-4D97-AF65-F5344CB8AC3E}">
        <p14:creationId xmlns:p14="http://schemas.microsoft.com/office/powerpoint/2010/main" val="758574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cut to the</a:t>
            </a:r>
            <a:r>
              <a:rPr lang="en-US" baseline="0" dirty="0" smtClean="0"/>
              <a:t> good stuff</a:t>
            </a:r>
            <a:endParaRPr lang="en-US" dirty="0"/>
          </a:p>
        </p:txBody>
      </p:sp>
      <p:sp>
        <p:nvSpPr>
          <p:cNvPr id="4" name="Slide Number Placeholder 3"/>
          <p:cNvSpPr>
            <a:spLocks noGrp="1"/>
          </p:cNvSpPr>
          <p:nvPr>
            <p:ph type="sldNum" sz="quarter" idx="10"/>
          </p:nvPr>
        </p:nvSpPr>
        <p:spPr/>
        <p:txBody>
          <a:bodyPr/>
          <a:lstStyle/>
          <a:p>
            <a:fld id="{C4B23E1D-FADD-954C-935A-9DD3BED6004B}" type="slidenum">
              <a:rPr lang="en-US" smtClean="0"/>
              <a:t>5</a:t>
            </a:fld>
            <a:endParaRPr lang="en-US"/>
          </a:p>
        </p:txBody>
      </p:sp>
    </p:spTree>
    <p:extLst>
      <p:ext uri="{BB962C8B-B14F-4D97-AF65-F5344CB8AC3E}">
        <p14:creationId xmlns:p14="http://schemas.microsoft.com/office/powerpoint/2010/main" val="4208002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smtClean="0">
                <a:solidFill>
                  <a:schemeClr val="tx1"/>
                </a:solidFill>
                <a:effectLst/>
                <a:latin typeface="+mn-lt"/>
                <a:ea typeface="+mn-ea"/>
                <a:cs typeface="+mn-cs"/>
              </a:rPr>
              <a:t>Again, we find that when we talk about DevOps, IT Performance impacts Organizational Performance </a:t>
            </a:r>
          </a:p>
          <a:p>
            <a:pPr marL="171450" indent="-171450">
              <a:buFontTx/>
              <a:buChar char="-"/>
            </a:pPr>
            <a:r>
              <a:rPr lang="en-US" sz="1200" kern="1200" dirty="0" smtClean="0">
                <a:solidFill>
                  <a:schemeClr val="tx1"/>
                </a:solidFill>
                <a:effectLst/>
                <a:latin typeface="+mn-lt"/>
                <a:ea typeface="+mn-ea"/>
                <a:cs typeface="+mn-cs"/>
              </a:rPr>
              <a:t>It was great to validate this again</a:t>
            </a:r>
            <a:endParaRPr lang="en-US" dirty="0"/>
          </a:p>
        </p:txBody>
      </p:sp>
      <p:sp>
        <p:nvSpPr>
          <p:cNvPr id="4" name="Slide Number Placeholder 3"/>
          <p:cNvSpPr>
            <a:spLocks noGrp="1"/>
          </p:cNvSpPr>
          <p:nvPr>
            <p:ph type="sldNum" sz="quarter" idx="10"/>
          </p:nvPr>
        </p:nvSpPr>
        <p:spPr/>
        <p:txBody>
          <a:bodyPr/>
          <a:lstStyle/>
          <a:p>
            <a:fld id="{C4B23E1D-FADD-954C-935A-9DD3BED6004B}" type="slidenum">
              <a:rPr lang="en-US" smtClean="0"/>
              <a:t>6</a:t>
            </a:fld>
            <a:endParaRPr lang="en-US"/>
          </a:p>
        </p:txBody>
      </p:sp>
    </p:spTree>
    <p:extLst>
      <p:ext uri="{BB962C8B-B14F-4D97-AF65-F5344CB8AC3E}">
        <p14:creationId xmlns:p14="http://schemas.microsoft.com/office/powerpoint/2010/main" val="2777231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find,</a:t>
            </a:r>
            <a:r>
              <a:rPr lang="en-US" baseline="0" dirty="0" smtClean="0"/>
              <a:t> AGAIN, that DevOps is good for IT Performance</a:t>
            </a:r>
            <a:endParaRPr lang="en-US" dirty="0"/>
          </a:p>
        </p:txBody>
      </p:sp>
      <p:sp>
        <p:nvSpPr>
          <p:cNvPr id="4" name="Slide Number Placeholder 3"/>
          <p:cNvSpPr>
            <a:spLocks noGrp="1"/>
          </p:cNvSpPr>
          <p:nvPr>
            <p:ph type="sldNum" sz="quarter" idx="10"/>
          </p:nvPr>
        </p:nvSpPr>
        <p:spPr/>
        <p:txBody>
          <a:bodyPr/>
          <a:lstStyle/>
          <a:p>
            <a:fld id="{C4B23E1D-FADD-954C-935A-9DD3BED6004B}" type="slidenum">
              <a:rPr lang="en-US" smtClean="0"/>
              <a:t>8</a:t>
            </a:fld>
            <a:endParaRPr lang="en-US"/>
          </a:p>
        </p:txBody>
      </p:sp>
    </p:spTree>
    <p:extLst>
      <p:ext uri="{BB962C8B-B14F-4D97-AF65-F5344CB8AC3E}">
        <p14:creationId xmlns:p14="http://schemas.microsoft.com/office/powerpoint/2010/main" val="2753491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*IS*</a:t>
            </a:r>
            <a:r>
              <a:rPr lang="en-US" baseline="0" dirty="0" smtClean="0"/>
              <a:t> IT Performance? Let’s remind ourselves quickly.</a:t>
            </a:r>
          </a:p>
          <a:p>
            <a:endParaRPr lang="en-US" baseline="0" dirty="0" smtClean="0"/>
          </a:p>
          <a:p>
            <a:r>
              <a:rPr lang="en-US" baseline="0" dirty="0" smtClean="0"/>
              <a:t>And it’s worth noting that these numbers – agility and reliability – move TOGETHER. We don</a:t>
            </a:r>
            <a:r>
              <a:rPr lang="fr-FR" baseline="0" dirty="0" smtClean="0"/>
              <a:t>’</a:t>
            </a:r>
            <a:r>
              <a:rPr lang="en-US" baseline="0" dirty="0" smtClean="0"/>
              <a:t>t’ see tradeoffs. </a:t>
            </a:r>
          </a:p>
          <a:p>
            <a:endParaRPr lang="en-US" baseline="0" dirty="0" smtClean="0"/>
          </a:p>
          <a:p>
            <a:r>
              <a:rPr lang="en-US" baseline="0" dirty="0" smtClean="0"/>
              <a:t>Let’s look.</a:t>
            </a:r>
            <a:endParaRPr lang="en-US" dirty="0"/>
          </a:p>
        </p:txBody>
      </p:sp>
      <p:sp>
        <p:nvSpPr>
          <p:cNvPr id="4" name="Slide Number Placeholder 3"/>
          <p:cNvSpPr>
            <a:spLocks noGrp="1"/>
          </p:cNvSpPr>
          <p:nvPr>
            <p:ph type="sldNum" sz="quarter" idx="10"/>
          </p:nvPr>
        </p:nvSpPr>
        <p:spPr/>
        <p:txBody>
          <a:bodyPr/>
          <a:lstStyle/>
          <a:p>
            <a:fld id="{C4B23E1D-FADD-954C-935A-9DD3BED6004B}" type="slidenum">
              <a:rPr lang="en-US" smtClean="0"/>
              <a:t>9</a:t>
            </a:fld>
            <a:endParaRPr lang="en-US"/>
          </a:p>
        </p:txBody>
      </p:sp>
    </p:spTree>
    <p:extLst>
      <p:ext uri="{BB962C8B-B14F-4D97-AF65-F5344CB8AC3E}">
        <p14:creationId xmlns:p14="http://schemas.microsoft.com/office/powerpoint/2010/main" val="2831107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B23E1D-FADD-954C-935A-9DD3BED6004B}" type="slidenum">
              <a:rPr lang="en-US" smtClean="0"/>
              <a:t>11</a:t>
            </a:fld>
            <a:endParaRPr lang="en-US"/>
          </a:p>
        </p:txBody>
      </p:sp>
    </p:spTree>
    <p:extLst>
      <p:ext uri="{BB962C8B-B14F-4D97-AF65-F5344CB8AC3E}">
        <p14:creationId xmlns:p14="http://schemas.microsoft.com/office/powerpoint/2010/main" val="1142889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1695235" y="1404184"/>
            <a:ext cx="6172200" cy="752372"/>
          </a:xfrm>
        </p:spPr>
        <p:txBody>
          <a:bodyPr wrap="square" lIns="51421" tIns="51421" rIns="51421" bIns="51421" anchor="ctr" anchorCtr="0">
            <a:noAutofit/>
          </a:bodyPr>
          <a:lstStyle>
            <a:lvl1pPr>
              <a:lnSpc>
                <a:spcPct val="90000"/>
              </a:lnSpc>
              <a:defRPr sz="27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1695235" y="1941266"/>
            <a:ext cx="6172200" cy="318106"/>
          </a:xfrm>
        </p:spPr>
        <p:txBody>
          <a:bodyPr wrap="square" lIns="51421" tIns="51421" rIns="51421" bIns="51421">
            <a:spAutoFit/>
          </a:bodyPr>
          <a:lstStyle>
            <a:lvl1pPr marL="0" indent="0" algn="l">
              <a:lnSpc>
                <a:spcPct val="90000"/>
              </a:lnSpc>
              <a:spcBef>
                <a:spcPts val="0"/>
              </a:spcBef>
              <a:buNone/>
              <a:defRPr sz="1500" baseline="0">
                <a:solidFill>
                  <a:srgbClr val="435464"/>
                </a:solidFill>
              </a:defRPr>
            </a:lvl1pPr>
            <a:lvl2pPr marL="342783" indent="0" algn="ctr">
              <a:buNone/>
              <a:defRPr>
                <a:solidFill>
                  <a:schemeClr val="tx1">
                    <a:tint val="75000"/>
                  </a:schemeClr>
                </a:solidFill>
              </a:defRPr>
            </a:lvl2pPr>
            <a:lvl3pPr marL="685567" indent="0" algn="ctr">
              <a:buNone/>
              <a:defRPr>
                <a:solidFill>
                  <a:schemeClr val="tx1">
                    <a:tint val="75000"/>
                  </a:schemeClr>
                </a:solidFill>
              </a:defRPr>
            </a:lvl3pPr>
            <a:lvl4pPr marL="1028351" indent="0" algn="ctr">
              <a:buNone/>
              <a:defRPr>
                <a:solidFill>
                  <a:schemeClr val="tx1">
                    <a:tint val="75000"/>
                  </a:schemeClr>
                </a:solidFill>
              </a:defRPr>
            </a:lvl4pPr>
            <a:lvl5pPr marL="1371135" indent="0" algn="ctr">
              <a:buNone/>
              <a:defRPr>
                <a:solidFill>
                  <a:schemeClr val="tx1">
                    <a:tint val="75000"/>
                  </a:schemeClr>
                </a:solidFill>
              </a:defRPr>
            </a:lvl5pPr>
            <a:lvl6pPr marL="1713917" indent="0" algn="ctr">
              <a:buNone/>
              <a:defRPr>
                <a:solidFill>
                  <a:schemeClr val="tx1">
                    <a:tint val="75000"/>
                  </a:schemeClr>
                </a:solidFill>
              </a:defRPr>
            </a:lvl6pPr>
            <a:lvl7pPr marL="2056701" indent="0" algn="ctr">
              <a:buNone/>
              <a:defRPr>
                <a:solidFill>
                  <a:schemeClr val="tx1">
                    <a:tint val="75000"/>
                  </a:schemeClr>
                </a:solidFill>
              </a:defRPr>
            </a:lvl7pPr>
            <a:lvl8pPr marL="2399486"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1695235" y="2355253"/>
            <a:ext cx="6172200" cy="288512"/>
          </a:xfrm>
        </p:spPr>
        <p:txBody>
          <a:bodyPr wrap="square" lIns="51421" tIns="51421" rIns="51421" bIns="51421">
            <a:spAutoFit/>
          </a:bodyPr>
          <a:lstStyle>
            <a:lvl1pPr marL="0" indent="0">
              <a:buNone/>
              <a:defRPr sz="1200" b="0" baseline="0">
                <a:solidFill>
                  <a:srgbClr val="435464"/>
                </a:solidFill>
              </a:defRPr>
            </a:lvl1pPr>
            <a:lvl2pPr marL="173779" indent="0">
              <a:buNone/>
              <a:defRPr sz="1200" b="1"/>
            </a:lvl2pPr>
            <a:lvl3pPr marL="342798" indent="0">
              <a:buNone/>
              <a:defRPr sz="1200" b="1"/>
            </a:lvl3pPr>
            <a:lvl4pPr marL="472536" indent="0">
              <a:buNone/>
              <a:defRPr sz="1200" b="1"/>
            </a:lvl4pPr>
            <a:lvl5pPr marL="601085" indent="0">
              <a:buNone/>
              <a:defRPr sz="1200" b="1"/>
            </a:lvl5pPr>
          </a:lstStyle>
          <a:p>
            <a:pPr lvl="0"/>
            <a:r>
              <a:rPr lang="en-US" smtClean="0"/>
              <a:t>Click to edit Master text styles</a:t>
            </a:r>
          </a:p>
        </p:txBody>
      </p:sp>
    </p:spTree>
    <p:extLst>
      <p:ext uri="{BB962C8B-B14F-4D97-AF65-F5344CB8AC3E}">
        <p14:creationId xmlns:p14="http://schemas.microsoft.com/office/powerpoint/2010/main" val="60245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07E0DD6-8077-0248-81E1-23E1BD2EC6BE}" type="datetimeFigureOut">
              <a:rPr lang="en-US" smtClean="0"/>
              <a:t>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9ACB2F-33CB-CC4F-ACD4-3D0C473E4670}" type="slidenum">
              <a:rPr lang="en-US" smtClean="0"/>
              <a:t>‹#›</a:t>
            </a:fld>
            <a:endParaRPr lang="en-US"/>
          </a:p>
        </p:txBody>
      </p:sp>
    </p:spTree>
    <p:extLst>
      <p:ext uri="{BB962C8B-B14F-4D97-AF65-F5344CB8AC3E}">
        <p14:creationId xmlns:p14="http://schemas.microsoft.com/office/powerpoint/2010/main" val="3916873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044113"/>
            <a:ext cx="8380476" cy="3007099"/>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594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044113"/>
            <a:ext cx="8380476" cy="3007099"/>
          </a:xfrm>
        </p:spPr>
        <p:txBody>
          <a:bodyPr>
            <a:noAutofit/>
          </a:bodyPr>
          <a:lstStyle>
            <a:lvl1pPr marL="0" indent="0">
              <a:buNone/>
              <a:defRPr>
                <a:latin typeface="Consolas" panose="020B0609020204030204" pitchFamily="49" charset="0"/>
                <a:cs typeface="Consolas" panose="020B0609020204030204" pitchFamily="49" charset="0"/>
              </a:defRPr>
            </a:lvl1pPr>
            <a:lvl2pPr marL="173779" indent="0">
              <a:buNone/>
              <a:defRPr>
                <a:latin typeface="Consolas" panose="020B0609020204030204" pitchFamily="49" charset="0"/>
                <a:cs typeface="Consolas" panose="020B0609020204030204" pitchFamily="49" charset="0"/>
              </a:defRPr>
            </a:lvl2pPr>
            <a:lvl3pPr marL="342798" indent="0">
              <a:buNone/>
              <a:defRPr>
                <a:latin typeface="Consolas" panose="020B0609020204030204" pitchFamily="49" charset="0"/>
                <a:cs typeface="Consolas" panose="020B0609020204030204" pitchFamily="49" charset="0"/>
              </a:defRPr>
            </a:lvl3pPr>
            <a:lvl4pPr marL="472536" indent="0">
              <a:buNone/>
              <a:defRPr>
                <a:latin typeface="Consolas" panose="020B0609020204030204" pitchFamily="49" charset="0"/>
                <a:cs typeface="Consolas" panose="020B0609020204030204" pitchFamily="49" charset="0"/>
              </a:defRPr>
            </a:lvl4pPr>
            <a:lvl5pPr marL="601085"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133417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2550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3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1695235" y="1404184"/>
            <a:ext cx="6172200" cy="752372"/>
          </a:xfrm>
        </p:spPr>
        <p:txBody>
          <a:bodyPr wrap="square" lIns="51421" tIns="51421" rIns="51421" bIns="51421" anchor="ctr" anchorCtr="0">
            <a:noAutofit/>
          </a:bodyPr>
          <a:lstStyle>
            <a:lvl1pPr>
              <a:lnSpc>
                <a:spcPct val="90000"/>
              </a:lnSpc>
              <a:defRPr sz="27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1695235" y="1941266"/>
            <a:ext cx="6172200" cy="318106"/>
          </a:xfrm>
        </p:spPr>
        <p:txBody>
          <a:bodyPr wrap="square" lIns="51421" tIns="51421" rIns="51421" bIns="51421">
            <a:spAutoFit/>
          </a:bodyPr>
          <a:lstStyle>
            <a:lvl1pPr marL="0" indent="0" algn="l">
              <a:lnSpc>
                <a:spcPct val="90000"/>
              </a:lnSpc>
              <a:spcBef>
                <a:spcPts val="0"/>
              </a:spcBef>
              <a:buNone/>
              <a:defRPr sz="1500">
                <a:solidFill>
                  <a:srgbClr val="435464"/>
                </a:solidFill>
              </a:defRPr>
            </a:lvl1pPr>
            <a:lvl2pPr marL="342783" indent="0" algn="ctr">
              <a:buNone/>
              <a:defRPr>
                <a:solidFill>
                  <a:schemeClr val="tx1">
                    <a:tint val="75000"/>
                  </a:schemeClr>
                </a:solidFill>
              </a:defRPr>
            </a:lvl2pPr>
            <a:lvl3pPr marL="685567" indent="0" algn="ctr">
              <a:buNone/>
              <a:defRPr>
                <a:solidFill>
                  <a:schemeClr val="tx1">
                    <a:tint val="75000"/>
                  </a:schemeClr>
                </a:solidFill>
              </a:defRPr>
            </a:lvl3pPr>
            <a:lvl4pPr marL="1028351" indent="0" algn="ctr">
              <a:buNone/>
              <a:defRPr>
                <a:solidFill>
                  <a:schemeClr val="tx1">
                    <a:tint val="75000"/>
                  </a:schemeClr>
                </a:solidFill>
              </a:defRPr>
            </a:lvl4pPr>
            <a:lvl5pPr marL="1371135" indent="0" algn="ctr">
              <a:buNone/>
              <a:defRPr>
                <a:solidFill>
                  <a:schemeClr val="tx1">
                    <a:tint val="75000"/>
                  </a:schemeClr>
                </a:solidFill>
              </a:defRPr>
            </a:lvl5pPr>
            <a:lvl6pPr marL="1713917" indent="0" algn="ctr">
              <a:buNone/>
              <a:defRPr>
                <a:solidFill>
                  <a:schemeClr val="tx1">
                    <a:tint val="75000"/>
                  </a:schemeClr>
                </a:solidFill>
              </a:defRPr>
            </a:lvl6pPr>
            <a:lvl7pPr marL="2056701" indent="0" algn="ctr">
              <a:buNone/>
              <a:defRPr>
                <a:solidFill>
                  <a:schemeClr val="tx1">
                    <a:tint val="75000"/>
                  </a:schemeClr>
                </a:solidFill>
              </a:defRPr>
            </a:lvl7pPr>
            <a:lvl8pPr marL="2399486"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13858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1695235" y="1404184"/>
            <a:ext cx="6172200" cy="752372"/>
          </a:xfrm>
        </p:spPr>
        <p:txBody>
          <a:bodyPr wrap="square" lIns="51421" tIns="51421" rIns="51421" bIns="51421" anchor="ctr" anchorCtr="0">
            <a:noAutofit/>
          </a:bodyPr>
          <a:lstStyle>
            <a:lvl1pPr>
              <a:lnSpc>
                <a:spcPct val="90000"/>
              </a:lnSpc>
              <a:defRPr sz="27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1695235" y="1941266"/>
            <a:ext cx="6172200" cy="318106"/>
          </a:xfrm>
        </p:spPr>
        <p:txBody>
          <a:bodyPr wrap="square" lIns="51421" tIns="51421" rIns="51421" bIns="51421">
            <a:spAutoFit/>
          </a:bodyPr>
          <a:lstStyle>
            <a:lvl1pPr marL="0" indent="0" algn="l">
              <a:lnSpc>
                <a:spcPct val="90000"/>
              </a:lnSpc>
              <a:spcBef>
                <a:spcPts val="0"/>
              </a:spcBef>
              <a:buNone/>
              <a:defRPr sz="1500">
                <a:solidFill>
                  <a:srgbClr val="435464"/>
                </a:solidFill>
              </a:defRPr>
            </a:lvl1pPr>
            <a:lvl2pPr marL="342783" indent="0" algn="ctr">
              <a:buNone/>
              <a:defRPr>
                <a:solidFill>
                  <a:schemeClr val="tx1">
                    <a:tint val="75000"/>
                  </a:schemeClr>
                </a:solidFill>
              </a:defRPr>
            </a:lvl2pPr>
            <a:lvl3pPr marL="685567" indent="0" algn="ctr">
              <a:buNone/>
              <a:defRPr>
                <a:solidFill>
                  <a:schemeClr val="tx1">
                    <a:tint val="75000"/>
                  </a:schemeClr>
                </a:solidFill>
              </a:defRPr>
            </a:lvl3pPr>
            <a:lvl4pPr marL="1028351" indent="0" algn="ctr">
              <a:buNone/>
              <a:defRPr>
                <a:solidFill>
                  <a:schemeClr val="tx1">
                    <a:tint val="75000"/>
                  </a:schemeClr>
                </a:solidFill>
              </a:defRPr>
            </a:lvl4pPr>
            <a:lvl5pPr marL="1371135" indent="0" algn="ctr">
              <a:buNone/>
              <a:defRPr>
                <a:solidFill>
                  <a:schemeClr val="tx1">
                    <a:tint val="75000"/>
                  </a:schemeClr>
                </a:solidFill>
              </a:defRPr>
            </a:lvl5pPr>
            <a:lvl6pPr marL="1713917" indent="0" algn="ctr">
              <a:buNone/>
              <a:defRPr>
                <a:solidFill>
                  <a:schemeClr val="tx1">
                    <a:tint val="75000"/>
                  </a:schemeClr>
                </a:solidFill>
              </a:defRPr>
            </a:lvl6pPr>
            <a:lvl7pPr marL="2056701" indent="0" algn="ctr">
              <a:buNone/>
              <a:defRPr>
                <a:solidFill>
                  <a:schemeClr val="tx1">
                    <a:tint val="75000"/>
                  </a:schemeClr>
                </a:solidFill>
              </a:defRPr>
            </a:lvl7pPr>
            <a:lvl8pPr marL="2399486"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986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81002" y="342901"/>
            <a:ext cx="8381999" cy="519353"/>
          </a:xfrm>
          <a:prstGeom prst="rect">
            <a:avLst/>
          </a:prstGeom>
          <a:noFill/>
          <a:ln>
            <a:noFill/>
          </a:ln>
        </p:spPr>
        <p:txBody>
          <a:bodyPr lIns="68558" tIns="68558" rIns="68558" bIns="68558" anchor="t" anchorCtr="0"/>
          <a:lstStyle>
            <a:lvl1pPr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63" name="Shape 63"/>
          <p:cNvSpPr txBox="1">
            <a:spLocks noGrp="1"/>
          </p:cNvSpPr>
          <p:nvPr>
            <p:ph type="body" idx="1"/>
          </p:nvPr>
        </p:nvSpPr>
        <p:spPr>
          <a:xfrm>
            <a:off x="381002" y="1044111"/>
            <a:ext cx="8381999" cy="3228900"/>
          </a:xfrm>
          <a:prstGeom prst="rect">
            <a:avLst/>
          </a:prstGeom>
          <a:noFill/>
          <a:ln>
            <a:noFill/>
          </a:ln>
        </p:spPr>
        <p:txBody>
          <a:bodyPr lIns="68558" tIns="68558" rIns="68558" bIns="68558" anchor="t" anchorCtr="0"/>
          <a:lstStyle>
            <a:lvl1pPr marL="177756" indent="-76180" algn="l" rtl="0">
              <a:lnSpc>
                <a:spcPct val="100000"/>
              </a:lnSpc>
              <a:spcBef>
                <a:spcPts val="500"/>
              </a:spcBef>
              <a:buClr>
                <a:srgbClr val="3E4346"/>
              </a:buClr>
              <a:buFont typeface="Arial"/>
              <a:buChar char="•"/>
              <a:defRPr/>
            </a:lvl1pPr>
            <a:lvl2pPr marL="342815" indent="-88877" algn="l" rtl="0">
              <a:lnSpc>
                <a:spcPct val="100000"/>
              </a:lnSpc>
              <a:spcBef>
                <a:spcPts val="500"/>
              </a:spcBef>
              <a:buClr>
                <a:srgbClr val="3E4346"/>
              </a:buClr>
              <a:buFont typeface="Arial"/>
              <a:buChar char="•"/>
              <a:defRPr/>
            </a:lvl2pPr>
            <a:lvl3pPr marL="469783" indent="-50788" algn="l" rtl="0">
              <a:lnSpc>
                <a:spcPct val="100000"/>
              </a:lnSpc>
              <a:spcBef>
                <a:spcPts val="500"/>
              </a:spcBef>
              <a:buClr>
                <a:srgbClr val="3E4346"/>
              </a:buClr>
              <a:buFont typeface="Arial"/>
              <a:buChar char="•"/>
              <a:defRPr/>
            </a:lvl3pPr>
            <a:lvl4pPr marL="596751" indent="-63485" algn="l" rtl="0">
              <a:lnSpc>
                <a:spcPct val="100000"/>
              </a:lnSpc>
              <a:spcBef>
                <a:spcPts val="500"/>
              </a:spcBef>
              <a:buClr>
                <a:srgbClr val="3E4346"/>
              </a:buClr>
              <a:buFont typeface="Arial"/>
              <a:buChar char="•"/>
              <a:defRPr/>
            </a:lvl4pPr>
            <a:lvl5pPr marL="736417" indent="-63485" algn="l" rtl="0">
              <a:lnSpc>
                <a:spcPct val="100000"/>
              </a:lnSpc>
              <a:spcBef>
                <a:spcPts val="500"/>
              </a:spcBef>
              <a:buClr>
                <a:srgbClr val="3E4346"/>
              </a:buClr>
              <a:buFont typeface="Arial"/>
              <a:buChar char="•"/>
              <a:defRPr/>
            </a:lvl5pPr>
            <a:lvl6pPr marL="1879131" indent="-76180" algn="l" rtl="0">
              <a:spcBef>
                <a:spcPts val="300"/>
              </a:spcBef>
              <a:buClr>
                <a:schemeClr val="dk1"/>
              </a:buClr>
              <a:buFont typeface="Arial"/>
              <a:buChar char="•"/>
              <a:defRPr/>
            </a:lvl6pPr>
            <a:lvl7pPr marL="2221945" indent="-76180" algn="l" rtl="0">
              <a:spcBef>
                <a:spcPts val="300"/>
              </a:spcBef>
              <a:buClr>
                <a:schemeClr val="dk1"/>
              </a:buClr>
              <a:buFont typeface="Arial"/>
              <a:buChar char="•"/>
              <a:defRPr/>
            </a:lvl7pPr>
            <a:lvl8pPr marL="2564760" indent="-76180" algn="l" rtl="0">
              <a:spcBef>
                <a:spcPts val="300"/>
              </a:spcBef>
              <a:buClr>
                <a:schemeClr val="dk1"/>
              </a:buClr>
              <a:buFont typeface="Arial"/>
              <a:buChar char="•"/>
              <a:defRPr/>
            </a:lvl8pPr>
            <a:lvl9pPr marL="2907574" indent="-76180" algn="l" rtl="0">
              <a:spcBef>
                <a:spcPts val="300"/>
              </a:spcBef>
              <a:buClr>
                <a:schemeClr val="dk1"/>
              </a:buClr>
              <a:buFont typeface="Arial"/>
              <a:buChar char="•"/>
              <a:defRPr/>
            </a:lvl9pPr>
          </a:lstStyle>
          <a:p>
            <a:pPr lvl="0"/>
            <a:r>
              <a:rPr lang="en-US" smtClean="0"/>
              <a:t>Click to edit Master text styles</a:t>
            </a:r>
          </a:p>
        </p:txBody>
      </p:sp>
      <p:sp>
        <p:nvSpPr>
          <p:cNvPr id="64" name="Shape 64"/>
          <p:cNvSpPr txBox="1">
            <a:spLocks noGrp="1"/>
          </p:cNvSpPr>
          <p:nvPr>
            <p:ph type="dt" idx="10"/>
          </p:nvPr>
        </p:nvSpPr>
        <p:spPr>
          <a:xfrm>
            <a:off x="294639" y="4812029"/>
            <a:ext cx="1828800" cy="118799"/>
          </a:xfrm>
          <a:prstGeom prst="rect">
            <a:avLst/>
          </a:prstGeom>
          <a:noFill/>
          <a:ln>
            <a:noFill/>
          </a:ln>
        </p:spPr>
        <p:txBody>
          <a:bodyPr lIns="68558" tIns="68558" rIns="68558" bIns="68558" anchor="t" anchorCtr="0"/>
          <a:lstStyle>
            <a:lvl1pPr marL="0" marR="0" indent="0" algn="l" rtl="0">
              <a:spcBef>
                <a:spcPts val="0"/>
              </a:spcBef>
              <a:buSzPct val="100000"/>
              <a:defRPr sz="1200"/>
            </a:lvl1pPr>
            <a:lvl2pPr marL="342815" marR="0" indent="-12697" algn="l" rtl="0">
              <a:spcBef>
                <a:spcPts val="0"/>
              </a:spcBef>
              <a:buSzPct val="100000"/>
              <a:defRPr sz="1200"/>
            </a:lvl2pPr>
            <a:lvl3pPr marL="685629" marR="0" indent="-12697" algn="l" rtl="0">
              <a:spcBef>
                <a:spcPts val="0"/>
              </a:spcBef>
              <a:buSzPct val="100000"/>
              <a:defRPr sz="1200"/>
            </a:lvl3pPr>
            <a:lvl4pPr marL="1028443" marR="0" indent="-12697" algn="l" rtl="0">
              <a:spcBef>
                <a:spcPts val="0"/>
              </a:spcBef>
              <a:buSzPct val="100000"/>
              <a:defRPr sz="1200"/>
            </a:lvl4pPr>
            <a:lvl5pPr marL="1371258" marR="0" indent="-12697" algn="l" rtl="0">
              <a:spcBef>
                <a:spcPts val="0"/>
              </a:spcBef>
              <a:buSzPct val="100000"/>
              <a:defRPr sz="1200"/>
            </a:lvl5pPr>
            <a:lvl6pPr marL="1714072" marR="0" indent="-12697" algn="l" rtl="0">
              <a:spcBef>
                <a:spcPts val="0"/>
              </a:spcBef>
              <a:buSzPct val="100000"/>
              <a:defRPr sz="1200"/>
            </a:lvl6pPr>
            <a:lvl7pPr marL="2056887" marR="0" indent="-12697" algn="l" rtl="0">
              <a:spcBef>
                <a:spcPts val="0"/>
              </a:spcBef>
              <a:buSzPct val="100000"/>
              <a:defRPr sz="1200"/>
            </a:lvl7pPr>
            <a:lvl8pPr marL="2399702" marR="0" indent="-12697" algn="l" rtl="0">
              <a:spcBef>
                <a:spcPts val="0"/>
              </a:spcBef>
              <a:buSzPct val="100000"/>
              <a:defRPr sz="1200"/>
            </a:lvl8pPr>
            <a:lvl9pPr marL="2742517" marR="0" indent="-12697" algn="l" rtl="0">
              <a:spcBef>
                <a:spcPts val="0"/>
              </a:spcBef>
              <a:buSzPct val="100000"/>
              <a:defRPr sz="1200"/>
            </a:lvl9pPr>
          </a:lstStyle>
          <a:p>
            <a:fld id="{8F97F932-D99A-4087-BFB1-EA42FAFC8D2C}" type="datetime1">
              <a:rPr lang="en-US" smtClean="0"/>
              <a:pPr/>
              <a:t>10/20/15</a:t>
            </a:fld>
            <a:endParaRPr lang="en-US"/>
          </a:p>
        </p:txBody>
      </p:sp>
      <p:sp>
        <p:nvSpPr>
          <p:cNvPr id="65" name="Shape 65"/>
          <p:cNvSpPr txBox="1">
            <a:spLocks noGrp="1"/>
          </p:cNvSpPr>
          <p:nvPr>
            <p:ph type="ftr" idx="11"/>
          </p:nvPr>
        </p:nvSpPr>
        <p:spPr>
          <a:xfrm>
            <a:off x="2215515" y="4815839"/>
            <a:ext cx="5241900" cy="115200"/>
          </a:xfrm>
          <a:prstGeom prst="rect">
            <a:avLst/>
          </a:prstGeom>
          <a:noFill/>
          <a:ln>
            <a:noFill/>
          </a:ln>
        </p:spPr>
        <p:txBody>
          <a:bodyPr lIns="68558" tIns="68558" rIns="68558" bIns="68558" anchor="t" anchorCtr="0"/>
          <a:lstStyle>
            <a:lvl1pPr marL="0" marR="0" indent="0" algn="l" rtl="0">
              <a:spcBef>
                <a:spcPts val="0"/>
              </a:spcBef>
              <a:buSzPct val="100000"/>
              <a:defRPr sz="1200"/>
            </a:lvl1pPr>
            <a:lvl2pPr marL="342815" marR="0" indent="-12697" algn="l" rtl="0">
              <a:spcBef>
                <a:spcPts val="0"/>
              </a:spcBef>
              <a:buSzPct val="100000"/>
              <a:defRPr sz="1200"/>
            </a:lvl2pPr>
            <a:lvl3pPr marL="685629" marR="0" indent="-12697" algn="l" rtl="0">
              <a:spcBef>
                <a:spcPts val="0"/>
              </a:spcBef>
              <a:buSzPct val="100000"/>
              <a:defRPr sz="1200"/>
            </a:lvl3pPr>
            <a:lvl4pPr marL="1028443" marR="0" indent="-12697" algn="l" rtl="0">
              <a:spcBef>
                <a:spcPts val="0"/>
              </a:spcBef>
              <a:buSzPct val="100000"/>
              <a:defRPr sz="1200"/>
            </a:lvl4pPr>
            <a:lvl5pPr marL="1371258" marR="0" indent="-12697" algn="l" rtl="0">
              <a:spcBef>
                <a:spcPts val="0"/>
              </a:spcBef>
              <a:buSzPct val="100000"/>
              <a:defRPr sz="1200"/>
            </a:lvl5pPr>
            <a:lvl6pPr marL="1714072" marR="0" indent="-12697" algn="l" rtl="0">
              <a:spcBef>
                <a:spcPts val="0"/>
              </a:spcBef>
              <a:buSzPct val="100000"/>
              <a:defRPr sz="1200"/>
            </a:lvl6pPr>
            <a:lvl7pPr marL="2056887" marR="0" indent="-12697" algn="l" rtl="0">
              <a:spcBef>
                <a:spcPts val="0"/>
              </a:spcBef>
              <a:buSzPct val="100000"/>
              <a:defRPr sz="1200"/>
            </a:lvl7pPr>
            <a:lvl8pPr marL="2399702" marR="0" indent="-12697" algn="l" rtl="0">
              <a:spcBef>
                <a:spcPts val="0"/>
              </a:spcBef>
              <a:buSzPct val="100000"/>
              <a:defRPr sz="1200"/>
            </a:lvl8pPr>
            <a:lvl9pPr marL="2742517" marR="0" indent="-12697" algn="l" rtl="0">
              <a:spcBef>
                <a:spcPts val="0"/>
              </a:spcBef>
              <a:buSzPct val="100000"/>
              <a:defRPr sz="1200"/>
            </a:lvl9pPr>
          </a:lstStyle>
          <a:p>
            <a:endParaRPr lang="en-US"/>
          </a:p>
        </p:txBody>
      </p:sp>
      <p:sp>
        <p:nvSpPr>
          <p:cNvPr id="66" name="Shape 66"/>
          <p:cNvSpPr txBox="1">
            <a:spLocks noGrp="1"/>
          </p:cNvSpPr>
          <p:nvPr>
            <p:ph type="sldNum" idx="12"/>
          </p:nvPr>
        </p:nvSpPr>
        <p:spPr>
          <a:xfrm>
            <a:off x="7548247" y="4812029"/>
            <a:ext cx="1301099" cy="118799"/>
          </a:xfrm>
          <a:prstGeom prst="rect">
            <a:avLst/>
          </a:prstGeom>
          <a:noFill/>
          <a:ln>
            <a:noFill/>
          </a:ln>
        </p:spPr>
        <p:txBody>
          <a:bodyPr lIns="68558" tIns="68558" rIns="68558" bIns="68558" anchor="t" anchorCtr="0"/>
          <a:lstStyle>
            <a:lvl1pPr marL="0" marR="0" indent="0" algn="l" rtl="0">
              <a:spcBef>
                <a:spcPts val="0"/>
              </a:spcBef>
              <a:buSzPct val="100000"/>
              <a:defRPr sz="1200"/>
            </a:lvl1pPr>
            <a:lvl2pPr marL="342815" marR="0" indent="-12697" algn="l" rtl="0">
              <a:spcBef>
                <a:spcPts val="0"/>
              </a:spcBef>
              <a:buSzPct val="100000"/>
              <a:defRPr sz="1200"/>
            </a:lvl2pPr>
            <a:lvl3pPr marL="685629" marR="0" indent="-12697" algn="l" rtl="0">
              <a:spcBef>
                <a:spcPts val="0"/>
              </a:spcBef>
              <a:buSzPct val="100000"/>
              <a:defRPr sz="1200"/>
            </a:lvl3pPr>
            <a:lvl4pPr marL="1028443" marR="0" indent="-12697" algn="l" rtl="0">
              <a:spcBef>
                <a:spcPts val="0"/>
              </a:spcBef>
              <a:buSzPct val="100000"/>
              <a:defRPr sz="1200"/>
            </a:lvl4pPr>
            <a:lvl5pPr marL="1371258" marR="0" indent="-12697" algn="l" rtl="0">
              <a:spcBef>
                <a:spcPts val="0"/>
              </a:spcBef>
              <a:buSzPct val="100000"/>
              <a:defRPr sz="1200"/>
            </a:lvl5pPr>
            <a:lvl6pPr marL="1714072" marR="0" indent="-12697" algn="l" rtl="0">
              <a:spcBef>
                <a:spcPts val="0"/>
              </a:spcBef>
              <a:buSzPct val="100000"/>
              <a:defRPr sz="1200"/>
            </a:lvl6pPr>
            <a:lvl7pPr marL="2056887" marR="0" indent="-12697" algn="l" rtl="0">
              <a:spcBef>
                <a:spcPts val="0"/>
              </a:spcBef>
              <a:buSzPct val="100000"/>
              <a:defRPr sz="1200"/>
            </a:lvl7pPr>
            <a:lvl8pPr marL="2399702" marR="0" indent="-12697" algn="l" rtl="0">
              <a:spcBef>
                <a:spcPts val="0"/>
              </a:spcBef>
              <a:buSzPct val="100000"/>
              <a:defRPr sz="1200"/>
            </a:lvl8pPr>
            <a:lvl9pPr marL="2742517" marR="0" indent="-12697" algn="l" rtl="0">
              <a:spcBef>
                <a:spcPts val="0"/>
              </a:spcBef>
              <a:buSzPct val="100000"/>
              <a:defRPr sz="1200"/>
            </a:lvl9pPr>
          </a:lstStyle>
          <a:p>
            <a:fld id="{38237106-F2ED-405E-BC33-CC3CF426205F}" type="slidenum">
              <a:rPr lang="en-US" smtClean="0"/>
              <a:pPr/>
              <a:t>‹#›</a:t>
            </a:fld>
            <a:endParaRPr lang="en-US"/>
          </a:p>
        </p:txBody>
      </p:sp>
    </p:spTree>
    <p:extLst>
      <p:ext uri="{BB962C8B-B14F-4D97-AF65-F5344CB8AC3E}">
        <p14:creationId xmlns:p14="http://schemas.microsoft.com/office/powerpoint/2010/main" val="370952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715000" y="4767263"/>
            <a:ext cx="1524000" cy="273844"/>
          </a:xfrm>
          <a:prstGeom prst="rect">
            <a:avLst/>
          </a:prstGeom>
        </p:spPr>
        <p:txBody>
          <a:bodyPr/>
          <a:lstStyle/>
          <a:p>
            <a:fld id="{2233D26B-DFC2-4248-8ED0-AD3E108CBDD7}" type="datetime1">
              <a:rPr lang="en-US" smtClean="0"/>
              <a:pPr/>
              <a:t>10/20/15</a:t>
            </a:fld>
            <a:endParaRPr lang="en-US"/>
          </a:p>
        </p:txBody>
      </p:sp>
      <p:sp>
        <p:nvSpPr>
          <p:cNvPr id="5" name="Footer Placeholder 4"/>
          <p:cNvSpPr>
            <a:spLocks noGrp="1"/>
          </p:cNvSpPr>
          <p:nvPr>
            <p:ph type="ftr" sz="quarter" idx="11"/>
          </p:nvPr>
        </p:nvSpPr>
        <p:spPr>
          <a:xfrm>
            <a:off x="6096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7543800" y="4767263"/>
            <a:ext cx="990600" cy="273844"/>
          </a:xfrm>
          <a:prstGeom prst="rect">
            <a:avLst/>
          </a:prstGeom>
        </p:spPr>
        <p:txBody>
          <a:bodyPr/>
          <a:lstStyle/>
          <a:p>
            <a:fld id="{38237106-F2ED-405E-BC33-CC3CF426205F}" type="slidenum">
              <a:rPr lang="en-US" smtClean="0"/>
              <a:pPr/>
              <a:t>‹#›</a:t>
            </a:fld>
            <a:endParaRPr lang="en-US"/>
          </a:p>
        </p:txBody>
      </p:sp>
      <p:sp>
        <p:nvSpPr>
          <p:cNvPr id="3" name="Subtitle 2"/>
          <p:cNvSpPr>
            <a:spLocks noGrp="1"/>
          </p:cNvSpPr>
          <p:nvPr>
            <p:ph type="subTitle" idx="1"/>
          </p:nvPr>
        </p:nvSpPr>
        <p:spPr>
          <a:xfrm>
            <a:off x="1219200" y="2914650"/>
            <a:ext cx="6400800" cy="131445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1505916"/>
            <a:ext cx="7772400" cy="1102519"/>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theme" Target="../theme/theme2.xml"/><Relationship Id="rId3"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381001" y="342900"/>
            <a:ext cx="8382000" cy="380873"/>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381001" y="1044111"/>
            <a:ext cx="8382000" cy="3228975"/>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7006919"/>
      </p:ext>
    </p:extLst>
  </p:cSld>
  <p:clrMap bg1="lt1" tx1="dk1" bg2="lt2" tx2="dk2" accent1="accent1" accent2="accent2" accent3="accent3" accent4="accent4" accent5="accent5" accent6="accent6" hlink="hlink" folHlink="folHlink"/>
  <p:sldLayoutIdLst>
    <p:sldLayoutId id="2147484741" r:id="rId1"/>
    <p:sldLayoutId id="2147484742" r:id="rId2"/>
    <p:sldLayoutId id="2147484743" r:id="rId3"/>
    <p:sldLayoutId id="2147484744" r:id="rId4"/>
    <p:sldLayoutId id="2147484745" r:id="rId5"/>
    <p:sldLayoutId id="2147484746" r:id="rId6"/>
    <p:sldLayoutId id="2147484747" r:id="rId7"/>
    <p:sldLayoutId id="2147484748" r:id="rId8"/>
    <p:sldLayoutId id="2147484749"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685567" rtl="0" eaLnBrk="1" latinLnBrk="0" hangingPunct="1">
        <a:lnSpc>
          <a:spcPct val="90000"/>
        </a:lnSpc>
        <a:spcBef>
          <a:spcPct val="0"/>
        </a:spcBef>
        <a:buNone/>
        <a:defRPr lang="en-US" sz="2700" b="1" kern="1200" cap="none" spc="0" baseline="0" dirty="0" smtClean="0">
          <a:ln w="3175">
            <a:noFill/>
          </a:ln>
          <a:solidFill>
            <a:srgbClr val="435464"/>
          </a:solidFill>
          <a:effectLst/>
          <a:latin typeface="+mj-lt"/>
          <a:ea typeface="+mn-ea"/>
          <a:cs typeface="Arial" charset="0"/>
        </a:defRPr>
      </a:lvl1pPr>
    </p:titleStyle>
    <p:bodyStyle>
      <a:lvl1pPr marL="173779" indent="-173779" algn="l" defTabSz="685567" rtl="0" eaLnBrk="1" latinLnBrk="0" hangingPunct="1">
        <a:lnSpc>
          <a:spcPct val="100000"/>
        </a:lnSpc>
        <a:spcBef>
          <a:spcPts val="450"/>
        </a:spcBef>
        <a:buSzPct val="90000"/>
        <a:buFont typeface="Arial" pitchFamily="34" charset="0"/>
        <a:buChar char="•"/>
        <a:defRPr sz="1800" kern="1200" baseline="0">
          <a:solidFill>
            <a:srgbClr val="435464"/>
          </a:solidFill>
          <a:latin typeface="+mn-lt"/>
          <a:ea typeface="+mn-ea"/>
          <a:cs typeface="+mn-cs"/>
        </a:defRPr>
      </a:lvl1pPr>
      <a:lvl2pPr marL="342798" indent="-169018" algn="l" defTabSz="685567" rtl="0" eaLnBrk="1" latinLnBrk="0" hangingPunct="1">
        <a:lnSpc>
          <a:spcPct val="100000"/>
        </a:lnSpc>
        <a:spcBef>
          <a:spcPts val="450"/>
        </a:spcBef>
        <a:buSzPct val="90000"/>
        <a:buFont typeface="Arial" pitchFamily="34" charset="0"/>
        <a:buChar char="•"/>
        <a:defRPr sz="1500" kern="1200" baseline="0">
          <a:solidFill>
            <a:srgbClr val="435464"/>
          </a:solidFill>
          <a:latin typeface="+mn-lt"/>
          <a:ea typeface="+mn-ea"/>
          <a:cs typeface="+mn-cs"/>
        </a:defRPr>
      </a:lvl2pPr>
      <a:lvl3pPr marL="472536" indent="-129739" algn="l" defTabSz="685567" rtl="0" eaLnBrk="1" latinLnBrk="0" hangingPunct="1">
        <a:lnSpc>
          <a:spcPct val="100000"/>
        </a:lnSpc>
        <a:spcBef>
          <a:spcPts val="450"/>
        </a:spcBef>
        <a:buSzPct val="90000"/>
        <a:buFont typeface="Arial" pitchFamily="34" charset="0"/>
        <a:buChar char="•"/>
        <a:defRPr sz="1300" kern="1200" baseline="0">
          <a:solidFill>
            <a:srgbClr val="435464"/>
          </a:solidFill>
          <a:latin typeface="+mn-lt"/>
          <a:ea typeface="+mn-ea"/>
          <a:cs typeface="+mn-cs"/>
        </a:defRPr>
      </a:lvl3pPr>
      <a:lvl4pPr marL="601086" indent="-128548" algn="l" defTabSz="685567" rtl="0" eaLnBrk="1" latinLnBrk="0" hangingPunct="1">
        <a:lnSpc>
          <a:spcPct val="100000"/>
        </a:lnSpc>
        <a:spcBef>
          <a:spcPts val="450"/>
        </a:spcBef>
        <a:buSzPct val="90000"/>
        <a:buFont typeface="Arial" pitchFamily="34" charset="0"/>
        <a:buChar char="•"/>
        <a:defRPr sz="1200" kern="1200" baseline="0">
          <a:solidFill>
            <a:srgbClr val="435464"/>
          </a:solidFill>
          <a:latin typeface="+mn-lt"/>
          <a:ea typeface="+mn-ea"/>
          <a:cs typeface="+mn-cs"/>
        </a:defRPr>
      </a:lvl4pPr>
      <a:lvl5pPr marL="730825" indent="-129739" algn="l" defTabSz="685567" rtl="0" eaLnBrk="1" latinLnBrk="0" hangingPunct="1">
        <a:lnSpc>
          <a:spcPct val="100000"/>
        </a:lnSpc>
        <a:spcBef>
          <a:spcPts val="450"/>
        </a:spcBef>
        <a:buSzPct val="90000"/>
        <a:buFont typeface="Arial" pitchFamily="34" charset="0"/>
        <a:buChar char="•"/>
        <a:defRPr sz="1200" kern="1200" baseline="0">
          <a:solidFill>
            <a:srgbClr val="435464"/>
          </a:solidFill>
          <a:latin typeface="+mn-lt"/>
          <a:ea typeface="+mn-ea"/>
          <a:cs typeface="+mn-cs"/>
        </a:defRPr>
      </a:lvl5pPr>
      <a:lvl6pPr marL="1885309" indent="-171392" algn="l" defTabSz="68556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093" indent="-171392" algn="l" defTabSz="68556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877" indent="-171392" algn="l" defTabSz="68556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661" indent="-171392" algn="l" defTabSz="68556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67" rtl="0" eaLnBrk="1" latinLnBrk="0" hangingPunct="1">
        <a:defRPr sz="1300" kern="1200">
          <a:solidFill>
            <a:schemeClr val="tx1"/>
          </a:solidFill>
          <a:latin typeface="+mn-lt"/>
          <a:ea typeface="+mn-ea"/>
          <a:cs typeface="+mn-cs"/>
        </a:defRPr>
      </a:lvl1pPr>
      <a:lvl2pPr marL="342783" algn="l" defTabSz="685567" rtl="0" eaLnBrk="1" latinLnBrk="0" hangingPunct="1">
        <a:defRPr sz="1300" kern="1200">
          <a:solidFill>
            <a:schemeClr val="tx1"/>
          </a:solidFill>
          <a:latin typeface="+mn-lt"/>
          <a:ea typeface="+mn-ea"/>
          <a:cs typeface="+mn-cs"/>
        </a:defRPr>
      </a:lvl2pPr>
      <a:lvl3pPr marL="685567" algn="l" defTabSz="685567" rtl="0" eaLnBrk="1" latinLnBrk="0" hangingPunct="1">
        <a:defRPr sz="1300" kern="1200">
          <a:solidFill>
            <a:schemeClr val="tx1"/>
          </a:solidFill>
          <a:latin typeface="+mn-lt"/>
          <a:ea typeface="+mn-ea"/>
          <a:cs typeface="+mn-cs"/>
        </a:defRPr>
      </a:lvl3pPr>
      <a:lvl4pPr marL="1028351" algn="l" defTabSz="685567" rtl="0" eaLnBrk="1" latinLnBrk="0" hangingPunct="1">
        <a:defRPr sz="1300" kern="1200">
          <a:solidFill>
            <a:schemeClr val="tx1"/>
          </a:solidFill>
          <a:latin typeface="+mn-lt"/>
          <a:ea typeface="+mn-ea"/>
          <a:cs typeface="+mn-cs"/>
        </a:defRPr>
      </a:lvl4pPr>
      <a:lvl5pPr marL="1371135" algn="l" defTabSz="685567" rtl="0" eaLnBrk="1" latinLnBrk="0" hangingPunct="1">
        <a:defRPr sz="1300" kern="1200">
          <a:solidFill>
            <a:schemeClr val="tx1"/>
          </a:solidFill>
          <a:latin typeface="+mn-lt"/>
          <a:ea typeface="+mn-ea"/>
          <a:cs typeface="+mn-cs"/>
        </a:defRPr>
      </a:lvl5pPr>
      <a:lvl6pPr marL="1713917" algn="l" defTabSz="685567" rtl="0" eaLnBrk="1" latinLnBrk="0" hangingPunct="1">
        <a:defRPr sz="1300" kern="1200">
          <a:solidFill>
            <a:schemeClr val="tx1"/>
          </a:solidFill>
          <a:latin typeface="+mn-lt"/>
          <a:ea typeface="+mn-ea"/>
          <a:cs typeface="+mn-cs"/>
        </a:defRPr>
      </a:lvl6pPr>
      <a:lvl7pPr marL="2056701" algn="l" defTabSz="685567" rtl="0" eaLnBrk="1" latinLnBrk="0" hangingPunct="1">
        <a:defRPr sz="1300" kern="1200">
          <a:solidFill>
            <a:schemeClr val="tx1"/>
          </a:solidFill>
          <a:latin typeface="+mn-lt"/>
          <a:ea typeface="+mn-ea"/>
          <a:cs typeface="+mn-cs"/>
        </a:defRPr>
      </a:lvl7pPr>
      <a:lvl8pPr marL="2399486" algn="l" defTabSz="685567" rtl="0" eaLnBrk="1" latinLnBrk="0" hangingPunct="1">
        <a:defRPr sz="1300" kern="1200">
          <a:solidFill>
            <a:schemeClr val="tx1"/>
          </a:solidFill>
          <a:latin typeface="+mn-lt"/>
          <a:ea typeface="+mn-ea"/>
          <a:cs typeface="+mn-cs"/>
        </a:defRPr>
      </a:lvl8pPr>
      <a:lvl9pPr marL="2742269" algn="l" defTabSz="685567" rtl="0" eaLnBrk="1" latinLnBrk="0" hangingPunct="1">
        <a:defRPr sz="13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157" y="4767562"/>
            <a:ext cx="2133987" cy="273248"/>
          </a:xfrm>
          <a:prstGeom prst="rect">
            <a:avLst/>
          </a:prstGeom>
        </p:spPr>
        <p:txBody>
          <a:bodyPr vert="horz" lIns="51421" tIns="25711" rIns="51421" bIns="25711" rtlCol="0" anchor="ctr"/>
          <a:lstStyle>
            <a:lvl1pPr algn="l">
              <a:defRPr sz="700">
                <a:solidFill>
                  <a:schemeClr val="tx1">
                    <a:tint val="75000"/>
                  </a:schemeClr>
                </a:solidFill>
              </a:defRPr>
            </a:lvl1pPr>
          </a:lstStyle>
          <a:p>
            <a:fld id="{207E0DD6-8077-0248-81E1-23E1BD2EC6BE}" type="datetimeFigureOut">
              <a:rPr lang="en-US" smtClean="0"/>
              <a:t>10/20/15</a:t>
            </a:fld>
            <a:endParaRPr lang="en-US"/>
          </a:p>
        </p:txBody>
      </p:sp>
      <p:sp>
        <p:nvSpPr>
          <p:cNvPr id="5" name="Footer Placeholder 4"/>
          <p:cNvSpPr>
            <a:spLocks noGrp="1"/>
          </p:cNvSpPr>
          <p:nvPr>
            <p:ph type="ftr" sz="quarter" idx="3"/>
          </p:nvPr>
        </p:nvSpPr>
        <p:spPr>
          <a:xfrm>
            <a:off x="3124194" y="4767562"/>
            <a:ext cx="2895615" cy="273248"/>
          </a:xfrm>
          <a:prstGeom prst="rect">
            <a:avLst/>
          </a:prstGeom>
        </p:spPr>
        <p:txBody>
          <a:bodyPr vert="horz" lIns="51421" tIns="25711" rIns="51421" bIns="25711" rtlCol="0" anchor="ctr"/>
          <a:lstStyle>
            <a:lvl1pPr algn="ctr">
              <a:defRPr sz="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2859" y="4767562"/>
            <a:ext cx="2133987" cy="273248"/>
          </a:xfrm>
          <a:prstGeom prst="rect">
            <a:avLst/>
          </a:prstGeom>
        </p:spPr>
        <p:txBody>
          <a:bodyPr vert="horz" lIns="51421" tIns="25711" rIns="51421" bIns="25711" rtlCol="0" anchor="ctr"/>
          <a:lstStyle>
            <a:lvl1pPr algn="r">
              <a:defRPr sz="700">
                <a:solidFill>
                  <a:schemeClr val="tx1">
                    <a:tint val="75000"/>
                  </a:schemeClr>
                </a:solidFill>
              </a:defRPr>
            </a:lvl1pPr>
          </a:lstStyle>
          <a:p>
            <a:fld id="{209ACB2F-33CB-CC4F-ACD4-3D0C473E4670}" type="slidenum">
              <a:rPr lang="en-US" smtClean="0"/>
              <a:t>‹#›</a:t>
            </a:fld>
            <a:endParaRPr lang="en-US"/>
          </a:p>
        </p:txBody>
      </p:sp>
    </p:spTree>
    <p:extLst>
      <p:ext uri="{BB962C8B-B14F-4D97-AF65-F5344CB8AC3E}">
        <p14:creationId xmlns:p14="http://schemas.microsoft.com/office/powerpoint/2010/main" val="1980959943"/>
      </p:ext>
    </p:extLst>
  </p:cSld>
  <p:clrMap bg1="lt1" tx1="dk1" bg2="lt2" tx2="dk2" accent1="accent1" accent2="accent2" accent3="accent3" accent4="accent4" accent5="accent5" accent6="accent6" hlink="hlink" folHlink="folHlink"/>
  <p:sldLayoutIdLst>
    <p:sldLayoutId id="2147484751" r:id="rId1"/>
  </p:sldLayoutIdLst>
  <p:txStyles>
    <p:titleStyle>
      <a:lvl1pPr algn="ctr" defTabSz="257104" rtl="0" eaLnBrk="1" latinLnBrk="0" hangingPunct="1">
        <a:spcBef>
          <a:spcPct val="0"/>
        </a:spcBef>
        <a:buNone/>
        <a:defRPr sz="2500" kern="1200">
          <a:solidFill>
            <a:schemeClr val="tx1"/>
          </a:solidFill>
          <a:latin typeface="+mj-lt"/>
          <a:ea typeface="+mj-ea"/>
          <a:cs typeface="+mj-cs"/>
        </a:defRPr>
      </a:lvl1pPr>
    </p:titleStyle>
    <p:bodyStyle>
      <a:lvl1pPr marL="192828" indent="-192828" algn="l" defTabSz="257104" rtl="0" eaLnBrk="1" latinLnBrk="0" hangingPunct="1">
        <a:spcBef>
          <a:spcPct val="20000"/>
        </a:spcBef>
        <a:buFont typeface="Arial"/>
        <a:buChar char="•"/>
        <a:defRPr sz="1800" kern="1200">
          <a:solidFill>
            <a:schemeClr val="tx1"/>
          </a:solidFill>
          <a:latin typeface="+mn-lt"/>
          <a:ea typeface="+mn-ea"/>
          <a:cs typeface="+mn-cs"/>
        </a:defRPr>
      </a:lvl1pPr>
      <a:lvl2pPr marL="417795" indent="-160690" algn="l" defTabSz="257104" rtl="0" eaLnBrk="1" latinLnBrk="0" hangingPunct="1">
        <a:spcBef>
          <a:spcPct val="20000"/>
        </a:spcBef>
        <a:buFont typeface="Arial"/>
        <a:buChar char="–"/>
        <a:defRPr sz="1600" kern="1200">
          <a:solidFill>
            <a:schemeClr val="tx1"/>
          </a:solidFill>
          <a:latin typeface="+mn-lt"/>
          <a:ea typeface="+mn-ea"/>
          <a:cs typeface="+mn-cs"/>
        </a:defRPr>
      </a:lvl2pPr>
      <a:lvl3pPr marL="642761" indent="-128552" algn="l" defTabSz="257104" rtl="0" eaLnBrk="1" latinLnBrk="0" hangingPunct="1">
        <a:spcBef>
          <a:spcPct val="20000"/>
        </a:spcBef>
        <a:buFont typeface="Arial"/>
        <a:buChar char="•"/>
        <a:defRPr sz="1300" kern="1200">
          <a:solidFill>
            <a:schemeClr val="tx1"/>
          </a:solidFill>
          <a:latin typeface="+mn-lt"/>
          <a:ea typeface="+mn-ea"/>
          <a:cs typeface="+mn-cs"/>
        </a:defRPr>
      </a:lvl3pPr>
      <a:lvl4pPr marL="899865" indent="-128552" algn="l" defTabSz="257104" rtl="0" eaLnBrk="1" latinLnBrk="0" hangingPunct="1">
        <a:spcBef>
          <a:spcPct val="20000"/>
        </a:spcBef>
        <a:buFont typeface="Arial"/>
        <a:buChar char="–"/>
        <a:defRPr sz="1200" kern="1200">
          <a:solidFill>
            <a:schemeClr val="tx1"/>
          </a:solidFill>
          <a:latin typeface="+mn-lt"/>
          <a:ea typeface="+mn-ea"/>
          <a:cs typeface="+mn-cs"/>
        </a:defRPr>
      </a:lvl4pPr>
      <a:lvl5pPr marL="1156970" indent="-128552" algn="l" defTabSz="257104" rtl="0" eaLnBrk="1" latinLnBrk="0" hangingPunct="1">
        <a:spcBef>
          <a:spcPct val="20000"/>
        </a:spcBef>
        <a:buFont typeface="Arial"/>
        <a:buChar char="»"/>
        <a:defRPr sz="1200" kern="1200">
          <a:solidFill>
            <a:schemeClr val="tx1"/>
          </a:solidFill>
          <a:latin typeface="+mn-lt"/>
          <a:ea typeface="+mn-ea"/>
          <a:cs typeface="+mn-cs"/>
        </a:defRPr>
      </a:lvl5pPr>
      <a:lvl6pPr marL="1414074" indent="-128552" algn="l" defTabSz="257104" rtl="0" eaLnBrk="1" latinLnBrk="0" hangingPunct="1">
        <a:spcBef>
          <a:spcPct val="20000"/>
        </a:spcBef>
        <a:buFont typeface="Arial"/>
        <a:buChar char="•"/>
        <a:defRPr sz="1200" kern="1200">
          <a:solidFill>
            <a:schemeClr val="tx1"/>
          </a:solidFill>
          <a:latin typeface="+mn-lt"/>
          <a:ea typeface="+mn-ea"/>
          <a:cs typeface="+mn-cs"/>
        </a:defRPr>
      </a:lvl6pPr>
      <a:lvl7pPr marL="1671179" indent="-128552" algn="l" defTabSz="257104" rtl="0" eaLnBrk="1" latinLnBrk="0" hangingPunct="1">
        <a:spcBef>
          <a:spcPct val="20000"/>
        </a:spcBef>
        <a:buFont typeface="Arial"/>
        <a:buChar char="•"/>
        <a:defRPr sz="1200" kern="1200">
          <a:solidFill>
            <a:schemeClr val="tx1"/>
          </a:solidFill>
          <a:latin typeface="+mn-lt"/>
          <a:ea typeface="+mn-ea"/>
          <a:cs typeface="+mn-cs"/>
        </a:defRPr>
      </a:lvl7pPr>
      <a:lvl8pPr marL="1928283" indent="-128552" algn="l" defTabSz="257104" rtl="0" eaLnBrk="1" latinLnBrk="0" hangingPunct="1">
        <a:spcBef>
          <a:spcPct val="20000"/>
        </a:spcBef>
        <a:buFont typeface="Arial"/>
        <a:buChar char="•"/>
        <a:defRPr sz="1200" kern="1200">
          <a:solidFill>
            <a:schemeClr val="tx1"/>
          </a:solidFill>
          <a:latin typeface="+mn-lt"/>
          <a:ea typeface="+mn-ea"/>
          <a:cs typeface="+mn-cs"/>
        </a:defRPr>
      </a:lvl8pPr>
      <a:lvl9pPr marL="2185387" indent="-128552" algn="l" defTabSz="257104" rtl="0" eaLnBrk="1" latinLnBrk="0" hangingPunct="1">
        <a:spcBef>
          <a:spcPct val="20000"/>
        </a:spcBef>
        <a:buFont typeface="Arial"/>
        <a:buChar char="•"/>
        <a:defRPr sz="1200" kern="1200">
          <a:solidFill>
            <a:schemeClr val="tx1"/>
          </a:solidFill>
          <a:latin typeface="+mn-lt"/>
          <a:ea typeface="+mn-ea"/>
          <a:cs typeface="+mn-cs"/>
        </a:defRPr>
      </a:lvl9pPr>
    </p:bodyStyle>
    <p:otherStyle>
      <a:defPPr>
        <a:defRPr lang="en-US"/>
      </a:defPPr>
      <a:lvl1pPr marL="0" algn="l" defTabSz="257104" rtl="0" eaLnBrk="1" latinLnBrk="0" hangingPunct="1">
        <a:defRPr sz="1000" kern="1200">
          <a:solidFill>
            <a:schemeClr val="tx1"/>
          </a:solidFill>
          <a:latin typeface="+mn-lt"/>
          <a:ea typeface="+mn-ea"/>
          <a:cs typeface="+mn-cs"/>
        </a:defRPr>
      </a:lvl1pPr>
      <a:lvl2pPr marL="257104" algn="l" defTabSz="257104" rtl="0" eaLnBrk="1" latinLnBrk="0" hangingPunct="1">
        <a:defRPr sz="1000" kern="1200">
          <a:solidFill>
            <a:schemeClr val="tx1"/>
          </a:solidFill>
          <a:latin typeface="+mn-lt"/>
          <a:ea typeface="+mn-ea"/>
          <a:cs typeface="+mn-cs"/>
        </a:defRPr>
      </a:lvl2pPr>
      <a:lvl3pPr marL="514209" algn="l" defTabSz="257104" rtl="0" eaLnBrk="1" latinLnBrk="0" hangingPunct="1">
        <a:defRPr sz="1000" kern="1200">
          <a:solidFill>
            <a:schemeClr val="tx1"/>
          </a:solidFill>
          <a:latin typeface="+mn-lt"/>
          <a:ea typeface="+mn-ea"/>
          <a:cs typeface="+mn-cs"/>
        </a:defRPr>
      </a:lvl3pPr>
      <a:lvl4pPr marL="771314" algn="l" defTabSz="257104" rtl="0" eaLnBrk="1" latinLnBrk="0" hangingPunct="1">
        <a:defRPr sz="1000" kern="1200">
          <a:solidFill>
            <a:schemeClr val="tx1"/>
          </a:solidFill>
          <a:latin typeface="+mn-lt"/>
          <a:ea typeface="+mn-ea"/>
          <a:cs typeface="+mn-cs"/>
        </a:defRPr>
      </a:lvl4pPr>
      <a:lvl5pPr marL="1028418" algn="l" defTabSz="257104" rtl="0" eaLnBrk="1" latinLnBrk="0" hangingPunct="1">
        <a:defRPr sz="1000" kern="1200">
          <a:solidFill>
            <a:schemeClr val="tx1"/>
          </a:solidFill>
          <a:latin typeface="+mn-lt"/>
          <a:ea typeface="+mn-ea"/>
          <a:cs typeface="+mn-cs"/>
        </a:defRPr>
      </a:lvl5pPr>
      <a:lvl6pPr marL="1285522" algn="l" defTabSz="257104" rtl="0" eaLnBrk="1" latinLnBrk="0" hangingPunct="1">
        <a:defRPr sz="1000" kern="1200">
          <a:solidFill>
            <a:schemeClr val="tx1"/>
          </a:solidFill>
          <a:latin typeface="+mn-lt"/>
          <a:ea typeface="+mn-ea"/>
          <a:cs typeface="+mn-cs"/>
        </a:defRPr>
      </a:lvl6pPr>
      <a:lvl7pPr marL="1542627" algn="l" defTabSz="257104" rtl="0" eaLnBrk="1" latinLnBrk="0" hangingPunct="1">
        <a:defRPr sz="1000" kern="1200">
          <a:solidFill>
            <a:schemeClr val="tx1"/>
          </a:solidFill>
          <a:latin typeface="+mn-lt"/>
          <a:ea typeface="+mn-ea"/>
          <a:cs typeface="+mn-cs"/>
        </a:defRPr>
      </a:lvl7pPr>
      <a:lvl8pPr marL="1799731" algn="l" defTabSz="257104" rtl="0" eaLnBrk="1" latinLnBrk="0" hangingPunct="1">
        <a:defRPr sz="1000" kern="1200">
          <a:solidFill>
            <a:schemeClr val="tx1"/>
          </a:solidFill>
          <a:latin typeface="+mn-lt"/>
          <a:ea typeface="+mn-ea"/>
          <a:cs typeface="+mn-cs"/>
        </a:defRPr>
      </a:lvl8pPr>
      <a:lvl9pPr marL="2056835" algn="l" defTabSz="257104" rtl="0" eaLnBrk="1" latinLnBrk="0" hangingPunct="1">
        <a:defRPr sz="1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mailto:nicolefv@sendyourslides.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944495" y="3145699"/>
            <a:ext cx="6607655" cy="1314450"/>
          </a:xfrm>
        </p:spPr>
        <p:txBody>
          <a:bodyPr>
            <a:normAutofit fontScale="85000" lnSpcReduction="10000"/>
          </a:bodyPr>
          <a:lstStyle/>
          <a:p>
            <a:pPr algn="l"/>
            <a:endParaRPr lang="en-US" sz="2000" b="1" dirty="0" smtClean="0">
              <a:latin typeface="Gill Sans"/>
              <a:cs typeface="Gill Sans"/>
            </a:endParaRPr>
          </a:p>
          <a:p>
            <a:pPr algn="l"/>
            <a:r>
              <a:rPr lang="en-US" sz="2400" b="1" dirty="0" smtClean="0">
                <a:latin typeface="Gill Sans"/>
                <a:cs typeface="Gill Sans"/>
              </a:rPr>
              <a:t>Nicole Forsgren, PhD</a:t>
            </a:r>
          </a:p>
          <a:p>
            <a:pPr algn="l"/>
            <a:endParaRPr lang="en-US" sz="1900" b="1" dirty="0" smtClean="0">
              <a:latin typeface="Gill Sans"/>
              <a:cs typeface="Gill Sans"/>
            </a:endParaRPr>
          </a:p>
          <a:p>
            <a:pPr algn="l"/>
            <a:r>
              <a:rPr lang="en-US" sz="1900" b="1" dirty="0" smtClean="0">
                <a:latin typeface="Gill Sans"/>
                <a:cs typeface="Gill Sans"/>
              </a:rPr>
              <a:t>Director of Organizational Performance &amp; Analytics, </a:t>
            </a:r>
            <a:r>
              <a:rPr lang="en-US" sz="1900" b="1" dirty="0" smtClean="0">
                <a:latin typeface="Gill Sans"/>
                <a:cs typeface="Gill Sans"/>
              </a:rPr>
              <a:t>Chef</a:t>
            </a:r>
            <a:endParaRPr lang="en-US" sz="1900" b="1" dirty="0" smtClean="0">
              <a:latin typeface="Gill Sans"/>
              <a:cs typeface="Gill Sans"/>
            </a:endParaRPr>
          </a:p>
        </p:txBody>
      </p:sp>
      <p:sp>
        <p:nvSpPr>
          <p:cNvPr id="3" name="Title 2"/>
          <p:cNvSpPr>
            <a:spLocks noGrp="1"/>
          </p:cNvSpPr>
          <p:nvPr>
            <p:ph type="ctrTitle"/>
          </p:nvPr>
        </p:nvSpPr>
        <p:spPr>
          <a:xfrm>
            <a:off x="944495" y="1342428"/>
            <a:ext cx="7772400" cy="1505028"/>
          </a:xfrm>
        </p:spPr>
        <p:txBody>
          <a:bodyPr/>
          <a:lstStyle/>
          <a:p>
            <a:pPr algn="l"/>
            <a:r>
              <a:rPr lang="en-US" sz="3600" b="1" dirty="0" smtClean="0">
                <a:solidFill>
                  <a:schemeClr val="tx2"/>
                </a:solidFill>
                <a:latin typeface="Gill Sans"/>
                <a:cs typeface="Gill Sans"/>
              </a:rPr>
              <a:t>How Continuous Delivery and Lean Management Make Your DevOps </a:t>
            </a:r>
            <a:r>
              <a:rPr lang="en-US" sz="3600" b="1" dirty="0" err="1" smtClean="0">
                <a:solidFill>
                  <a:schemeClr val="tx2"/>
                </a:solidFill>
                <a:latin typeface="Gill Sans"/>
                <a:cs typeface="Gill Sans"/>
              </a:rPr>
              <a:t>Amazeballs</a:t>
            </a:r>
            <a:r>
              <a:rPr lang="en-US" sz="3600" b="1" dirty="0" smtClean="0">
                <a:solidFill>
                  <a:schemeClr val="tx2"/>
                </a:solidFill>
                <a:latin typeface="Gill Sans"/>
                <a:cs typeface="Gill Sans"/>
              </a:rPr>
              <a:t> </a:t>
            </a:r>
            <a:endParaRPr lang="en-US" sz="3600" b="1" dirty="0">
              <a:solidFill>
                <a:schemeClr val="tx2"/>
              </a:solidFill>
              <a:latin typeface="Gill Sans"/>
              <a:cs typeface="Gill Sans"/>
            </a:endParaRPr>
          </a:p>
        </p:txBody>
      </p:sp>
    </p:spTree>
    <p:extLst>
      <p:ext uri="{BB962C8B-B14F-4D97-AF65-F5344CB8AC3E}">
        <p14:creationId xmlns:p14="http://schemas.microsoft.com/office/powerpoint/2010/main" val="39179931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ill Sans"/>
                <a:cs typeface="Gill Sans"/>
              </a:rPr>
              <a:t>DevOps is good for IT performance </a:t>
            </a:r>
            <a:endParaRPr lang="en-US" dirty="0">
              <a:latin typeface="Gill Sans"/>
              <a:cs typeface="Gill Sans"/>
            </a:endParaRPr>
          </a:p>
        </p:txBody>
      </p:sp>
      <p:sp>
        <p:nvSpPr>
          <p:cNvPr id="5" name="Rectangle 4"/>
          <p:cNvSpPr/>
          <p:nvPr/>
        </p:nvSpPr>
        <p:spPr bwMode="auto">
          <a:xfrm>
            <a:off x="4878476" y="2326520"/>
            <a:ext cx="1420794" cy="1094094"/>
          </a:xfrm>
          <a:prstGeom prst="rect">
            <a:avLst/>
          </a:prstGeom>
          <a:solidFill>
            <a:schemeClr val="accent1">
              <a:lumMod val="40000"/>
              <a:lumOff val="6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IT Performance</a:t>
            </a:r>
            <a:endParaRPr lang="en-US" dirty="0" smtClean="0">
              <a:solidFill>
                <a:srgbClr val="324353"/>
              </a:solidFill>
              <a:latin typeface="Gill Sans"/>
              <a:cs typeface="Gill Sans"/>
            </a:endParaRPr>
          </a:p>
        </p:txBody>
      </p:sp>
      <p:cxnSp>
        <p:nvCxnSpPr>
          <p:cNvPr id="13" name="Straight Arrow Connector 12"/>
          <p:cNvCxnSpPr>
            <a:stCxn id="5" idx="3"/>
          </p:cNvCxnSpPr>
          <p:nvPr/>
        </p:nvCxnSpPr>
        <p:spPr>
          <a:xfrm>
            <a:off x="6299270" y="2873567"/>
            <a:ext cx="1133125" cy="0"/>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7" name="Content Placeholder 2"/>
          <p:cNvSpPr>
            <a:spLocks noGrp="1"/>
          </p:cNvSpPr>
          <p:nvPr>
            <p:ph type="body" idx="1"/>
          </p:nvPr>
        </p:nvSpPr>
        <p:spPr>
          <a:xfrm>
            <a:off x="381002" y="1009649"/>
            <a:ext cx="7924800" cy="3463221"/>
          </a:xfrm>
        </p:spPr>
        <p:txBody>
          <a:bodyPr>
            <a:normAutofit/>
          </a:bodyPr>
          <a:lstStyle/>
          <a:p>
            <a:pPr marL="0" indent="0">
              <a:buNone/>
            </a:pPr>
            <a:r>
              <a:rPr lang="en-US" dirty="0" smtClean="0">
                <a:solidFill>
                  <a:srgbClr val="324353"/>
                </a:solidFill>
                <a:latin typeface="Gill Sans"/>
                <a:cs typeface="Gill Sans"/>
              </a:rPr>
              <a:t>High Performing IT Organizations:</a:t>
            </a:r>
          </a:p>
          <a:p>
            <a:pPr marL="0" indent="0">
              <a:buNone/>
            </a:pPr>
            <a:r>
              <a:rPr lang="en-US" sz="3900" dirty="0" smtClean="0">
                <a:solidFill>
                  <a:srgbClr val="324353"/>
                </a:solidFill>
                <a:latin typeface="Gill Sans"/>
                <a:cs typeface="Gill Sans"/>
              </a:rPr>
              <a:t>More</a:t>
            </a:r>
            <a:r>
              <a:rPr lang="en-US" sz="3900" dirty="0" smtClean="0">
                <a:latin typeface="Gill Sans"/>
                <a:cs typeface="Gill Sans"/>
              </a:rPr>
              <a:t> </a:t>
            </a:r>
            <a:r>
              <a:rPr lang="en-US" sz="3900" b="1" i="1" dirty="0" smtClean="0">
                <a:solidFill>
                  <a:schemeClr val="accent1"/>
                </a:solidFill>
                <a:latin typeface="Gill Sans"/>
                <a:cs typeface="Gill Sans"/>
              </a:rPr>
              <a:t>agile</a:t>
            </a:r>
          </a:p>
          <a:p>
            <a:pPr marL="0" indent="0">
              <a:buNone/>
            </a:pPr>
            <a:endParaRPr lang="en-US" sz="2800" dirty="0" smtClean="0">
              <a:latin typeface="Gill Sans"/>
              <a:cs typeface="Gill Sans"/>
            </a:endParaRPr>
          </a:p>
          <a:p>
            <a:pPr marL="0" indent="0">
              <a:buNone/>
            </a:pPr>
            <a:endParaRPr lang="en-US" sz="2800" dirty="0" smtClean="0">
              <a:latin typeface="Gill Sans"/>
              <a:cs typeface="Gill Sans"/>
            </a:endParaRPr>
          </a:p>
          <a:p>
            <a:pPr marL="0" indent="0">
              <a:buNone/>
            </a:pPr>
            <a:endParaRPr lang="en-US" sz="2800" dirty="0">
              <a:latin typeface="Gill Sans"/>
              <a:cs typeface="Gill Sans"/>
            </a:endParaRPr>
          </a:p>
          <a:p>
            <a:pPr marL="0" indent="0">
              <a:buNone/>
            </a:pPr>
            <a:endParaRPr lang="en-US" sz="2800" dirty="0">
              <a:latin typeface="Gill Sans"/>
              <a:cs typeface="Gill Sans"/>
            </a:endParaRPr>
          </a:p>
          <a:p>
            <a:pPr marL="0" indent="0">
              <a:buNone/>
            </a:pPr>
            <a:endParaRPr lang="en-US" sz="1200" dirty="0" smtClean="0">
              <a:latin typeface="Gill Sans"/>
              <a:cs typeface="Gill Sans"/>
            </a:endParaRPr>
          </a:p>
          <a:p>
            <a:pPr marL="0" indent="0">
              <a:buNone/>
            </a:pPr>
            <a:endParaRPr lang="en-US" sz="1200" dirty="0">
              <a:latin typeface="Gill Sans"/>
              <a:cs typeface="Gill Sans"/>
            </a:endParaRPr>
          </a:p>
          <a:p>
            <a:pPr marL="0" indent="0">
              <a:buNone/>
            </a:pPr>
            <a:endParaRPr lang="en-US" sz="1200" dirty="0" smtClean="0">
              <a:latin typeface="Gill Sans"/>
              <a:cs typeface="Gill Sans"/>
            </a:endParaRPr>
          </a:p>
        </p:txBody>
      </p:sp>
      <p:sp>
        <p:nvSpPr>
          <p:cNvPr id="8" name="TextBox 7"/>
          <p:cNvSpPr txBox="1"/>
          <p:nvPr/>
        </p:nvSpPr>
        <p:spPr>
          <a:xfrm>
            <a:off x="413349" y="2136944"/>
            <a:ext cx="1572516" cy="1015663"/>
          </a:xfrm>
          <a:prstGeom prst="rect">
            <a:avLst/>
          </a:prstGeom>
          <a:noFill/>
        </p:spPr>
        <p:txBody>
          <a:bodyPr wrap="none" rtlCol="0">
            <a:spAutoFit/>
          </a:bodyPr>
          <a:lstStyle/>
          <a:p>
            <a:r>
              <a:rPr lang="en-US" sz="6000" b="1" dirty="0" smtClean="0">
                <a:solidFill>
                  <a:schemeClr val="bg2"/>
                </a:solidFill>
                <a:latin typeface="Gill Sans"/>
                <a:cs typeface="Gill Sans"/>
              </a:rPr>
              <a:t>30x</a:t>
            </a:r>
            <a:endParaRPr lang="en-US" sz="6000" b="1" dirty="0">
              <a:solidFill>
                <a:schemeClr val="bg2"/>
              </a:solidFill>
              <a:latin typeface="Gill Sans"/>
              <a:cs typeface="Gill Sans"/>
            </a:endParaRPr>
          </a:p>
        </p:txBody>
      </p:sp>
      <p:sp>
        <p:nvSpPr>
          <p:cNvPr id="9" name="TextBox 8"/>
          <p:cNvSpPr txBox="1"/>
          <p:nvPr/>
        </p:nvSpPr>
        <p:spPr>
          <a:xfrm>
            <a:off x="413349" y="3050194"/>
            <a:ext cx="1887356" cy="1015663"/>
          </a:xfrm>
          <a:prstGeom prst="rect">
            <a:avLst/>
          </a:prstGeom>
          <a:noFill/>
        </p:spPr>
        <p:txBody>
          <a:bodyPr wrap="none" rtlCol="0">
            <a:spAutoFit/>
          </a:bodyPr>
          <a:lstStyle/>
          <a:p>
            <a:r>
              <a:rPr lang="en-US" sz="2000" dirty="0" smtClean="0">
                <a:solidFill>
                  <a:schemeClr val="tx2"/>
                </a:solidFill>
                <a:latin typeface="Gill Sans"/>
                <a:cs typeface="Gill Sans"/>
              </a:rPr>
              <a:t>More frequent </a:t>
            </a:r>
          </a:p>
          <a:p>
            <a:r>
              <a:rPr lang="en-US" sz="2000" dirty="0" smtClean="0">
                <a:solidFill>
                  <a:schemeClr val="tx2"/>
                </a:solidFill>
                <a:latin typeface="Gill Sans"/>
                <a:cs typeface="Gill Sans"/>
              </a:rPr>
              <a:t>Deployments</a:t>
            </a:r>
          </a:p>
          <a:p>
            <a:r>
              <a:rPr lang="en-US" sz="2000" dirty="0" smtClean="0">
                <a:solidFill>
                  <a:schemeClr val="tx2"/>
                </a:solidFill>
                <a:latin typeface="Gill Sans"/>
                <a:cs typeface="Gill Sans"/>
              </a:rPr>
              <a:t>(2015 and 2014)</a:t>
            </a:r>
            <a:endParaRPr lang="en-US" sz="2000" dirty="0">
              <a:solidFill>
                <a:schemeClr val="tx2"/>
              </a:solidFill>
              <a:latin typeface="Gill Sans"/>
              <a:cs typeface="Gill Sans"/>
            </a:endParaRPr>
          </a:p>
        </p:txBody>
      </p:sp>
      <p:sp>
        <p:nvSpPr>
          <p:cNvPr id="10" name="TextBox 9"/>
          <p:cNvSpPr txBox="1"/>
          <p:nvPr/>
        </p:nvSpPr>
        <p:spPr>
          <a:xfrm>
            <a:off x="2841655" y="2119659"/>
            <a:ext cx="2031325" cy="1015663"/>
          </a:xfrm>
          <a:prstGeom prst="rect">
            <a:avLst/>
          </a:prstGeom>
          <a:noFill/>
        </p:spPr>
        <p:txBody>
          <a:bodyPr wrap="none" rtlCol="0">
            <a:spAutoFit/>
          </a:bodyPr>
          <a:lstStyle/>
          <a:p>
            <a:r>
              <a:rPr lang="en-US" sz="6000" b="1" dirty="0" smtClean="0">
                <a:solidFill>
                  <a:srgbClr val="EC7509"/>
                </a:solidFill>
                <a:latin typeface="Gill Sans"/>
                <a:cs typeface="Gill Sans"/>
              </a:rPr>
              <a:t>200x</a:t>
            </a:r>
            <a:endParaRPr lang="en-US" sz="6000" b="1" dirty="0">
              <a:solidFill>
                <a:srgbClr val="EC7509"/>
              </a:solidFill>
              <a:latin typeface="Gill Sans"/>
              <a:cs typeface="Gill Sans"/>
            </a:endParaRPr>
          </a:p>
        </p:txBody>
      </p:sp>
      <p:sp>
        <p:nvSpPr>
          <p:cNvPr id="11" name="TextBox 10"/>
          <p:cNvSpPr txBox="1"/>
          <p:nvPr/>
        </p:nvSpPr>
        <p:spPr>
          <a:xfrm>
            <a:off x="2806949" y="3032909"/>
            <a:ext cx="1945715" cy="1015663"/>
          </a:xfrm>
          <a:prstGeom prst="rect">
            <a:avLst/>
          </a:prstGeom>
          <a:noFill/>
        </p:spPr>
        <p:txBody>
          <a:bodyPr wrap="none" rtlCol="0">
            <a:spAutoFit/>
          </a:bodyPr>
          <a:lstStyle/>
          <a:p>
            <a:r>
              <a:rPr lang="en-US" sz="2000" dirty="0" smtClean="0">
                <a:solidFill>
                  <a:schemeClr val="tx2"/>
                </a:solidFill>
                <a:latin typeface="Gill Sans"/>
                <a:cs typeface="Gill Sans"/>
              </a:rPr>
              <a:t>Faster lead times </a:t>
            </a:r>
          </a:p>
          <a:p>
            <a:r>
              <a:rPr lang="en-US" sz="2000" dirty="0" smtClean="0">
                <a:solidFill>
                  <a:schemeClr val="tx2"/>
                </a:solidFill>
                <a:latin typeface="Gill Sans"/>
                <a:cs typeface="Gill Sans"/>
              </a:rPr>
              <a:t>than peers</a:t>
            </a:r>
          </a:p>
          <a:p>
            <a:r>
              <a:rPr lang="en-US" sz="2000" dirty="0" smtClean="0">
                <a:solidFill>
                  <a:schemeClr val="tx2"/>
                </a:solidFill>
                <a:latin typeface="Gill Sans"/>
                <a:cs typeface="Gill Sans"/>
              </a:rPr>
              <a:t>(2015 and 2014)</a:t>
            </a:r>
            <a:endParaRPr lang="en-US" sz="2000" dirty="0">
              <a:solidFill>
                <a:schemeClr val="tx2"/>
              </a:solidFill>
              <a:latin typeface="Gill Sans"/>
              <a:cs typeface="Gill Sans"/>
            </a:endParaRPr>
          </a:p>
        </p:txBody>
      </p:sp>
      <p:sp>
        <p:nvSpPr>
          <p:cNvPr id="12" name="Title 5"/>
          <p:cNvSpPr txBox="1">
            <a:spLocks/>
          </p:cNvSpPr>
          <p:nvPr/>
        </p:nvSpPr>
        <p:spPr bwMode="white">
          <a:xfrm>
            <a:off x="106102" y="4774460"/>
            <a:ext cx="7772400" cy="251306"/>
          </a:xfrm>
          <a:prstGeom prst="rect">
            <a:avLst/>
          </a:prstGeom>
          <a:noFill/>
          <a:ln>
            <a:noFill/>
          </a:ln>
        </p:spPr>
        <p:txBody>
          <a:bodyPr vert="horz" wrap="square" lIns="68558" tIns="68558" rIns="68558" bIns="68558" rtlCol="0" anchor="t" anchorCtr="0">
            <a:spAutoFit/>
          </a:bodyPr>
          <a:lstStyle>
            <a:lvl1pPr algn="l" defTabSz="685567" rtl="0" eaLnBrk="1" latinLnBrk="0" hangingPunct="1">
              <a:lnSpc>
                <a:spcPct val="90000"/>
              </a:lnSpc>
              <a:spcBef>
                <a:spcPts val="0"/>
              </a:spcBef>
              <a:buClr>
                <a:schemeClr val="accent1"/>
              </a:buClr>
              <a:buFont typeface="Arial"/>
              <a:buNone/>
              <a:defRPr lang="en-US" sz="2700" b="1" kern="1200" cap="none" spc="0" baseline="0">
                <a:ln w="3175">
                  <a:noFill/>
                </a:ln>
                <a:solidFill>
                  <a:srgbClr val="435464"/>
                </a:solidFill>
                <a:effectLst/>
                <a:latin typeface="+mj-lt"/>
                <a:ea typeface="+mn-ea"/>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z="800" b="0" dirty="0" smtClean="0">
                <a:solidFill>
                  <a:schemeClr val="tx2"/>
                </a:solidFill>
              </a:rPr>
              <a:t>The 2015 DevOps Survey of Practice and its resulting database are the property of Puppet Labs, Inc. and Gene Kim and Associates, LLC. All rights reserved. </a:t>
            </a:r>
            <a:endParaRPr lang="en-US" sz="800" b="0" dirty="0">
              <a:solidFill>
                <a:schemeClr val="tx2"/>
              </a:solidFill>
            </a:endParaRPr>
          </a:p>
        </p:txBody>
      </p:sp>
      <p:sp>
        <p:nvSpPr>
          <p:cNvPr id="16" name="Rectangle 15"/>
          <p:cNvSpPr/>
          <p:nvPr/>
        </p:nvSpPr>
        <p:spPr bwMode="auto">
          <a:xfrm>
            <a:off x="7432395"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alpha val="24000"/>
                  </a:srgbClr>
                </a:solidFill>
                <a:latin typeface="Gill Sans"/>
                <a:cs typeface="Gill Sans"/>
              </a:rPr>
              <a:t>Org Performance</a:t>
            </a:r>
            <a:endParaRPr lang="en-US" dirty="0" smtClean="0">
              <a:solidFill>
                <a:srgbClr val="324353">
                  <a:alpha val="24000"/>
                </a:srgbClr>
              </a:solidFill>
              <a:latin typeface="Gill Sans"/>
              <a:cs typeface="Gill Sans"/>
            </a:endParaRPr>
          </a:p>
        </p:txBody>
      </p:sp>
    </p:spTree>
    <p:extLst>
      <p:ext uri="{BB962C8B-B14F-4D97-AF65-F5344CB8AC3E}">
        <p14:creationId xmlns:p14="http://schemas.microsoft.com/office/powerpoint/2010/main" val="13586846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ill Sans"/>
                <a:cs typeface="Gill Sans"/>
              </a:rPr>
              <a:t>DevOps is good for IT performance </a:t>
            </a:r>
            <a:endParaRPr lang="en-US" dirty="0">
              <a:latin typeface="Gill Sans"/>
              <a:cs typeface="Gill Sans"/>
            </a:endParaRPr>
          </a:p>
        </p:txBody>
      </p:sp>
      <p:sp>
        <p:nvSpPr>
          <p:cNvPr id="5" name="Rectangle 4"/>
          <p:cNvSpPr/>
          <p:nvPr/>
        </p:nvSpPr>
        <p:spPr bwMode="auto">
          <a:xfrm>
            <a:off x="4878476" y="2326520"/>
            <a:ext cx="1420794" cy="1094094"/>
          </a:xfrm>
          <a:prstGeom prst="rect">
            <a:avLst/>
          </a:prstGeom>
          <a:solidFill>
            <a:schemeClr val="accent1">
              <a:lumMod val="40000"/>
              <a:lumOff val="6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IT Performance</a:t>
            </a:r>
            <a:endParaRPr lang="en-US" dirty="0" smtClean="0">
              <a:solidFill>
                <a:srgbClr val="324353"/>
              </a:solidFill>
              <a:latin typeface="Gill Sans"/>
              <a:cs typeface="Gill Sans"/>
            </a:endParaRPr>
          </a:p>
        </p:txBody>
      </p:sp>
      <p:cxnSp>
        <p:nvCxnSpPr>
          <p:cNvPr id="13" name="Straight Arrow Connector 12"/>
          <p:cNvCxnSpPr>
            <a:stCxn id="5" idx="3"/>
          </p:cNvCxnSpPr>
          <p:nvPr/>
        </p:nvCxnSpPr>
        <p:spPr>
          <a:xfrm>
            <a:off x="6299270" y="2873567"/>
            <a:ext cx="1133125" cy="0"/>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7" name="Content Placeholder 2"/>
          <p:cNvSpPr>
            <a:spLocks noGrp="1"/>
          </p:cNvSpPr>
          <p:nvPr>
            <p:ph type="body" idx="1"/>
          </p:nvPr>
        </p:nvSpPr>
        <p:spPr>
          <a:xfrm>
            <a:off x="381002" y="1009649"/>
            <a:ext cx="7924800" cy="3463221"/>
          </a:xfrm>
        </p:spPr>
        <p:txBody>
          <a:bodyPr>
            <a:normAutofit/>
          </a:bodyPr>
          <a:lstStyle/>
          <a:p>
            <a:pPr marL="0" indent="0">
              <a:buNone/>
            </a:pPr>
            <a:r>
              <a:rPr lang="en-US" dirty="0" smtClean="0">
                <a:solidFill>
                  <a:srgbClr val="324353"/>
                </a:solidFill>
                <a:latin typeface="Gill Sans"/>
                <a:cs typeface="Gill Sans"/>
              </a:rPr>
              <a:t>High Performing IT Organizations:</a:t>
            </a:r>
          </a:p>
          <a:p>
            <a:pPr marL="0" indent="0">
              <a:buNone/>
            </a:pPr>
            <a:r>
              <a:rPr lang="en-US" sz="3900" dirty="0" smtClean="0">
                <a:solidFill>
                  <a:srgbClr val="324353"/>
                </a:solidFill>
                <a:latin typeface="Gill Sans"/>
                <a:cs typeface="Gill Sans"/>
              </a:rPr>
              <a:t>More</a:t>
            </a:r>
            <a:r>
              <a:rPr lang="en-US" sz="3900" dirty="0" smtClean="0">
                <a:latin typeface="Gill Sans"/>
                <a:cs typeface="Gill Sans"/>
              </a:rPr>
              <a:t> </a:t>
            </a:r>
            <a:r>
              <a:rPr lang="en-US" sz="3900" b="1" i="1" dirty="0" smtClean="0">
                <a:solidFill>
                  <a:schemeClr val="accent1"/>
                </a:solidFill>
                <a:latin typeface="Gill Sans"/>
                <a:cs typeface="Gill Sans"/>
              </a:rPr>
              <a:t>reliable</a:t>
            </a:r>
            <a:endParaRPr lang="en-US" sz="3900" b="1" i="1" dirty="0" smtClean="0">
              <a:solidFill>
                <a:schemeClr val="accent1"/>
              </a:solidFill>
              <a:latin typeface="Gill Sans"/>
              <a:cs typeface="Gill Sans"/>
            </a:endParaRPr>
          </a:p>
          <a:p>
            <a:pPr marL="0" indent="0">
              <a:buNone/>
            </a:pPr>
            <a:endParaRPr lang="en-US" sz="2800" dirty="0" smtClean="0">
              <a:latin typeface="Gill Sans"/>
              <a:cs typeface="Gill Sans"/>
            </a:endParaRPr>
          </a:p>
          <a:p>
            <a:pPr marL="0" indent="0">
              <a:buNone/>
            </a:pPr>
            <a:endParaRPr lang="en-US" sz="2800" dirty="0" smtClean="0">
              <a:latin typeface="Gill Sans"/>
              <a:cs typeface="Gill Sans"/>
            </a:endParaRPr>
          </a:p>
          <a:p>
            <a:pPr marL="0" indent="0">
              <a:buNone/>
            </a:pPr>
            <a:endParaRPr lang="en-US" sz="2800" dirty="0">
              <a:latin typeface="Gill Sans"/>
              <a:cs typeface="Gill Sans"/>
            </a:endParaRPr>
          </a:p>
          <a:p>
            <a:pPr marL="0" indent="0">
              <a:buNone/>
            </a:pPr>
            <a:endParaRPr lang="en-US" sz="2800" dirty="0">
              <a:latin typeface="Gill Sans"/>
              <a:cs typeface="Gill Sans"/>
            </a:endParaRPr>
          </a:p>
          <a:p>
            <a:pPr marL="0" indent="0">
              <a:buNone/>
            </a:pPr>
            <a:endParaRPr lang="en-US" sz="1200" dirty="0" smtClean="0">
              <a:latin typeface="Gill Sans"/>
              <a:cs typeface="Gill Sans"/>
            </a:endParaRPr>
          </a:p>
          <a:p>
            <a:pPr marL="0" indent="0">
              <a:buNone/>
            </a:pPr>
            <a:endParaRPr lang="en-US" sz="1200" dirty="0">
              <a:latin typeface="Gill Sans"/>
              <a:cs typeface="Gill Sans"/>
            </a:endParaRPr>
          </a:p>
          <a:p>
            <a:pPr marL="0" indent="0">
              <a:buNone/>
            </a:pPr>
            <a:endParaRPr lang="en-US" sz="1200" dirty="0" smtClean="0">
              <a:latin typeface="Gill Sans"/>
              <a:cs typeface="Gill Sans"/>
            </a:endParaRPr>
          </a:p>
        </p:txBody>
      </p:sp>
      <p:sp>
        <p:nvSpPr>
          <p:cNvPr id="12" name="Title 5"/>
          <p:cNvSpPr txBox="1">
            <a:spLocks/>
          </p:cNvSpPr>
          <p:nvPr/>
        </p:nvSpPr>
        <p:spPr bwMode="white">
          <a:xfrm>
            <a:off x="106102" y="4774460"/>
            <a:ext cx="7772400" cy="251306"/>
          </a:xfrm>
          <a:prstGeom prst="rect">
            <a:avLst/>
          </a:prstGeom>
          <a:noFill/>
          <a:ln>
            <a:noFill/>
          </a:ln>
        </p:spPr>
        <p:txBody>
          <a:bodyPr vert="horz" wrap="square" lIns="68558" tIns="68558" rIns="68558" bIns="68558" rtlCol="0" anchor="t" anchorCtr="0">
            <a:spAutoFit/>
          </a:bodyPr>
          <a:lstStyle>
            <a:lvl1pPr algn="l" defTabSz="685567" rtl="0" eaLnBrk="1" latinLnBrk="0" hangingPunct="1">
              <a:lnSpc>
                <a:spcPct val="90000"/>
              </a:lnSpc>
              <a:spcBef>
                <a:spcPts val="0"/>
              </a:spcBef>
              <a:buClr>
                <a:schemeClr val="accent1"/>
              </a:buClr>
              <a:buFont typeface="Arial"/>
              <a:buNone/>
              <a:defRPr lang="en-US" sz="2700" b="1" kern="1200" cap="none" spc="0" baseline="0">
                <a:ln w="3175">
                  <a:noFill/>
                </a:ln>
                <a:solidFill>
                  <a:srgbClr val="435464"/>
                </a:solidFill>
                <a:effectLst/>
                <a:latin typeface="+mj-lt"/>
                <a:ea typeface="+mn-ea"/>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z="800" b="0" dirty="0" smtClean="0">
                <a:solidFill>
                  <a:schemeClr val="tx2"/>
                </a:solidFill>
              </a:rPr>
              <a:t>The 2015 DevOps Survey of Practice and its resulting database are the property of Puppet Labs, Inc. and Gene Kim and Associates, LLC. All rights reserved. </a:t>
            </a:r>
            <a:endParaRPr lang="en-US" sz="800" b="0" dirty="0">
              <a:solidFill>
                <a:schemeClr val="tx2"/>
              </a:solidFill>
            </a:endParaRPr>
          </a:p>
        </p:txBody>
      </p:sp>
      <p:sp>
        <p:nvSpPr>
          <p:cNvPr id="14" name="TextBox 13"/>
          <p:cNvSpPr txBox="1"/>
          <p:nvPr/>
        </p:nvSpPr>
        <p:spPr>
          <a:xfrm>
            <a:off x="3261553" y="2119514"/>
            <a:ext cx="1572516" cy="1508105"/>
          </a:xfrm>
          <a:prstGeom prst="rect">
            <a:avLst/>
          </a:prstGeom>
          <a:noFill/>
        </p:spPr>
        <p:txBody>
          <a:bodyPr wrap="none" rtlCol="0">
            <a:spAutoFit/>
          </a:bodyPr>
          <a:lstStyle/>
          <a:p>
            <a:r>
              <a:rPr lang="en-US" sz="6000" b="1" dirty="0" smtClean="0">
                <a:solidFill>
                  <a:schemeClr val="bg2"/>
                </a:solidFill>
                <a:latin typeface="Gill Sans"/>
                <a:cs typeface="Gill Sans"/>
              </a:rPr>
              <a:t>60x</a:t>
            </a:r>
            <a:endParaRPr lang="en-US" sz="2000" dirty="0" smtClean="0">
              <a:solidFill>
                <a:schemeClr val="accent6"/>
              </a:solidFill>
              <a:latin typeface="Gill Sans"/>
              <a:cs typeface="Gill Sans"/>
            </a:endParaRPr>
          </a:p>
          <a:p>
            <a:r>
              <a:rPr lang="en-US" sz="3200" b="1" dirty="0" smtClean="0">
                <a:solidFill>
                  <a:schemeClr val="bg2"/>
                </a:solidFill>
                <a:latin typeface="Gill Sans"/>
                <a:cs typeface="Gill Sans"/>
              </a:rPr>
              <a:t>3x</a:t>
            </a:r>
            <a:endParaRPr lang="en-US" sz="2000" dirty="0">
              <a:solidFill>
                <a:srgbClr val="000000"/>
              </a:solidFill>
              <a:latin typeface="Gill Sans"/>
              <a:cs typeface="Gill Sans"/>
            </a:endParaRPr>
          </a:p>
        </p:txBody>
      </p:sp>
      <p:sp>
        <p:nvSpPr>
          <p:cNvPr id="15" name="TextBox 14"/>
          <p:cNvSpPr txBox="1"/>
          <p:nvPr/>
        </p:nvSpPr>
        <p:spPr>
          <a:xfrm>
            <a:off x="3261553" y="3516844"/>
            <a:ext cx="975272" cy="1015663"/>
          </a:xfrm>
          <a:prstGeom prst="rect">
            <a:avLst/>
          </a:prstGeom>
          <a:noFill/>
        </p:spPr>
        <p:txBody>
          <a:bodyPr wrap="none" rtlCol="0">
            <a:spAutoFit/>
          </a:bodyPr>
          <a:lstStyle/>
          <a:p>
            <a:r>
              <a:rPr lang="en-US" sz="2000" dirty="0" smtClean="0">
                <a:solidFill>
                  <a:schemeClr val="tx2"/>
                </a:solidFill>
                <a:latin typeface="Gill Sans"/>
                <a:cs typeface="Gill Sans"/>
              </a:rPr>
              <a:t>Change </a:t>
            </a:r>
          </a:p>
          <a:p>
            <a:r>
              <a:rPr lang="en-US" sz="2000" dirty="0" smtClean="0">
                <a:solidFill>
                  <a:schemeClr val="tx2"/>
                </a:solidFill>
                <a:latin typeface="Gill Sans"/>
                <a:cs typeface="Gill Sans"/>
              </a:rPr>
              <a:t>Success</a:t>
            </a:r>
          </a:p>
          <a:p>
            <a:r>
              <a:rPr lang="en-US" sz="2000" dirty="0" smtClean="0">
                <a:solidFill>
                  <a:schemeClr val="tx2"/>
                </a:solidFill>
                <a:latin typeface="Gill Sans"/>
                <a:cs typeface="Gill Sans"/>
              </a:rPr>
              <a:t>Rate* </a:t>
            </a:r>
            <a:endParaRPr lang="en-US" sz="2000" dirty="0">
              <a:solidFill>
                <a:schemeClr val="tx2"/>
              </a:solidFill>
              <a:latin typeface="Gill Sans"/>
              <a:cs typeface="Gill Sans"/>
            </a:endParaRPr>
          </a:p>
        </p:txBody>
      </p:sp>
      <p:sp>
        <p:nvSpPr>
          <p:cNvPr id="16" name="TextBox 15"/>
          <p:cNvSpPr txBox="1"/>
          <p:nvPr/>
        </p:nvSpPr>
        <p:spPr>
          <a:xfrm>
            <a:off x="381002" y="2122363"/>
            <a:ext cx="2746590" cy="1508105"/>
          </a:xfrm>
          <a:prstGeom prst="rect">
            <a:avLst/>
          </a:prstGeom>
          <a:noFill/>
        </p:spPr>
        <p:txBody>
          <a:bodyPr wrap="none" rtlCol="0">
            <a:spAutoFit/>
          </a:bodyPr>
          <a:lstStyle/>
          <a:p>
            <a:r>
              <a:rPr lang="en-US" sz="6000" b="1" dirty="0" smtClean="0">
                <a:solidFill>
                  <a:schemeClr val="bg2"/>
                </a:solidFill>
                <a:latin typeface="Gill Sans"/>
                <a:cs typeface="Gill Sans"/>
              </a:rPr>
              <a:t>168x</a:t>
            </a:r>
            <a:r>
              <a:rPr lang="en-US" sz="1000" b="1" dirty="0" smtClean="0">
                <a:solidFill>
                  <a:schemeClr val="bg2"/>
                </a:solidFill>
                <a:latin typeface="Gill Sans"/>
                <a:cs typeface="Gill Sans"/>
              </a:rPr>
              <a:t> </a:t>
            </a:r>
            <a:r>
              <a:rPr lang="en-US" sz="2000" dirty="0" smtClean="0">
                <a:solidFill>
                  <a:schemeClr val="accent6"/>
                </a:solidFill>
                <a:latin typeface="Gill Sans"/>
                <a:cs typeface="Gill Sans"/>
              </a:rPr>
              <a:t>(</a:t>
            </a:r>
            <a:r>
              <a:rPr lang="en-US" sz="2000" dirty="0">
                <a:solidFill>
                  <a:schemeClr val="accent6"/>
                </a:solidFill>
                <a:latin typeface="Gill Sans"/>
                <a:cs typeface="Gill Sans"/>
              </a:rPr>
              <a:t>2015)</a:t>
            </a:r>
            <a:endParaRPr lang="en-US" sz="2000" dirty="0" smtClean="0">
              <a:solidFill>
                <a:srgbClr val="000000"/>
              </a:solidFill>
              <a:latin typeface="Gill Sans"/>
              <a:cs typeface="Gill Sans"/>
            </a:endParaRPr>
          </a:p>
          <a:p>
            <a:r>
              <a:rPr lang="en-US" sz="3200" b="1" dirty="0" smtClean="0">
                <a:solidFill>
                  <a:schemeClr val="bg2"/>
                </a:solidFill>
                <a:latin typeface="Gill Sans"/>
                <a:cs typeface="Gill Sans"/>
              </a:rPr>
              <a:t>48x </a:t>
            </a:r>
            <a:r>
              <a:rPr lang="en-US" sz="3200" b="1" dirty="0" smtClean="0">
                <a:solidFill>
                  <a:schemeClr val="bg2"/>
                </a:solidFill>
                <a:latin typeface="Gill Sans"/>
                <a:cs typeface="Gill Sans"/>
              </a:rPr>
              <a:t>		</a:t>
            </a:r>
            <a:r>
              <a:rPr lang="en-US" sz="2000" dirty="0" smtClean="0">
                <a:solidFill>
                  <a:srgbClr val="000000"/>
                </a:solidFill>
                <a:latin typeface="Gill Sans"/>
                <a:cs typeface="Gill Sans"/>
              </a:rPr>
              <a:t>(</a:t>
            </a:r>
            <a:r>
              <a:rPr lang="en-US" sz="2000" dirty="0">
                <a:solidFill>
                  <a:srgbClr val="000000"/>
                </a:solidFill>
                <a:latin typeface="Gill Sans"/>
                <a:cs typeface="Gill Sans"/>
              </a:rPr>
              <a:t>2014)</a:t>
            </a:r>
            <a:endParaRPr lang="en-US" sz="2000" dirty="0">
              <a:solidFill>
                <a:srgbClr val="000000"/>
              </a:solidFill>
              <a:latin typeface="Gill Sans"/>
              <a:cs typeface="Gill Sans"/>
            </a:endParaRPr>
          </a:p>
        </p:txBody>
      </p:sp>
      <p:sp>
        <p:nvSpPr>
          <p:cNvPr id="17" name="TextBox 16"/>
          <p:cNvSpPr txBox="1"/>
          <p:nvPr/>
        </p:nvSpPr>
        <p:spPr>
          <a:xfrm>
            <a:off x="539950" y="3558359"/>
            <a:ext cx="2570636" cy="1015663"/>
          </a:xfrm>
          <a:prstGeom prst="rect">
            <a:avLst/>
          </a:prstGeom>
          <a:noFill/>
        </p:spPr>
        <p:txBody>
          <a:bodyPr wrap="none" rtlCol="0">
            <a:spAutoFit/>
          </a:bodyPr>
          <a:lstStyle/>
          <a:p>
            <a:r>
              <a:rPr lang="en-US" sz="2000" dirty="0" smtClean="0">
                <a:solidFill>
                  <a:schemeClr val="tx2"/>
                </a:solidFill>
                <a:latin typeface="Gill Sans"/>
                <a:cs typeface="Gill Sans"/>
              </a:rPr>
              <a:t>Faster </a:t>
            </a:r>
          </a:p>
          <a:p>
            <a:r>
              <a:rPr lang="en-US" sz="2000" dirty="0" smtClean="0">
                <a:solidFill>
                  <a:schemeClr val="tx2"/>
                </a:solidFill>
                <a:latin typeface="Gill Sans"/>
                <a:cs typeface="Gill Sans"/>
              </a:rPr>
              <a:t>Mean time to recovery</a:t>
            </a:r>
          </a:p>
          <a:p>
            <a:r>
              <a:rPr lang="en-US" sz="2000" dirty="0" smtClean="0">
                <a:solidFill>
                  <a:schemeClr val="tx2"/>
                </a:solidFill>
                <a:latin typeface="Gill Sans"/>
                <a:cs typeface="Gill Sans"/>
              </a:rPr>
              <a:t>(MTTR)</a:t>
            </a:r>
            <a:endParaRPr lang="en-US" sz="2000" dirty="0">
              <a:solidFill>
                <a:schemeClr val="tx2"/>
              </a:solidFill>
              <a:latin typeface="Gill Sans"/>
              <a:cs typeface="Gill Sans"/>
            </a:endParaRPr>
          </a:p>
        </p:txBody>
      </p:sp>
      <p:sp>
        <p:nvSpPr>
          <p:cNvPr id="18" name="Rectangle 17"/>
          <p:cNvSpPr/>
          <p:nvPr/>
        </p:nvSpPr>
        <p:spPr bwMode="auto">
          <a:xfrm>
            <a:off x="7432395"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alpha val="24000"/>
                  </a:srgbClr>
                </a:solidFill>
                <a:latin typeface="Gill Sans"/>
                <a:cs typeface="Gill Sans"/>
              </a:rPr>
              <a:t>Org Performance</a:t>
            </a:r>
            <a:endParaRPr lang="en-US" dirty="0" smtClean="0">
              <a:solidFill>
                <a:srgbClr val="324353">
                  <a:alpha val="24000"/>
                </a:srgbClr>
              </a:solidFill>
              <a:latin typeface="Gill Sans"/>
              <a:cs typeface="Gill Sans"/>
            </a:endParaRPr>
          </a:p>
        </p:txBody>
      </p:sp>
    </p:spTree>
    <p:extLst>
      <p:ext uri="{BB962C8B-B14F-4D97-AF65-F5344CB8AC3E}">
        <p14:creationId xmlns:p14="http://schemas.microsoft.com/office/powerpoint/2010/main" val="13613945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558118" y="862230"/>
            <a:ext cx="2764117" cy="3130196"/>
          </a:xfrm>
          <a:prstGeom prst="rect">
            <a:avLst/>
          </a:prstGeom>
          <a:solidFill>
            <a:schemeClr val="accent1">
              <a:alpha val="71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latin typeface="Gill Sans"/>
              <a:cs typeface="Gill Sans"/>
            </a:endParaRPr>
          </a:p>
        </p:txBody>
      </p:sp>
      <p:sp>
        <p:nvSpPr>
          <p:cNvPr id="2" name="Title 1"/>
          <p:cNvSpPr>
            <a:spLocks noGrp="1"/>
          </p:cNvSpPr>
          <p:nvPr>
            <p:ph type="title"/>
          </p:nvPr>
        </p:nvSpPr>
        <p:spPr>
          <a:xfrm>
            <a:off x="381002" y="342901"/>
            <a:ext cx="8381999" cy="893277"/>
          </a:xfrm>
        </p:spPr>
        <p:txBody>
          <a:bodyPr/>
          <a:lstStyle/>
          <a:p>
            <a:r>
              <a:rPr lang="en-US" dirty="0" smtClean="0">
                <a:solidFill>
                  <a:schemeClr val="tx2"/>
                </a:solidFill>
                <a:latin typeface="Gill Sans"/>
                <a:cs typeface="Gill Sans"/>
              </a:rPr>
              <a:t>Key Factors that Correlate with Each Component:</a:t>
            </a:r>
            <a:endParaRPr lang="en-US" b="1" dirty="0">
              <a:solidFill>
                <a:schemeClr val="tx2"/>
              </a:solidFill>
              <a:latin typeface="Gill Sans"/>
              <a:cs typeface="Gill Sans"/>
            </a:endParaRPr>
          </a:p>
        </p:txBody>
      </p:sp>
      <p:sp>
        <p:nvSpPr>
          <p:cNvPr id="3" name="Content Placeholder 2"/>
          <p:cNvSpPr>
            <a:spLocks noGrp="1"/>
          </p:cNvSpPr>
          <p:nvPr>
            <p:ph type="body" idx="1"/>
          </p:nvPr>
        </p:nvSpPr>
        <p:spPr>
          <a:xfrm>
            <a:off x="355602" y="1050743"/>
            <a:ext cx="8549339" cy="3463221"/>
          </a:xfrm>
        </p:spPr>
        <p:txBody>
          <a:bodyPr>
            <a:normAutofit/>
          </a:bodyPr>
          <a:lstStyle/>
          <a:p>
            <a:pPr marL="0" indent="0">
              <a:buNone/>
            </a:pPr>
            <a:endParaRPr lang="en-US" sz="3900" b="1" i="1" dirty="0" smtClean="0">
              <a:solidFill>
                <a:schemeClr val="accent1"/>
              </a:solidFill>
            </a:endParaRPr>
          </a:p>
          <a:p>
            <a:pPr marL="0" indent="0">
              <a:buNone/>
            </a:pPr>
            <a:endParaRPr lang="en-US" sz="2800" dirty="0" smtClean="0"/>
          </a:p>
          <a:p>
            <a:pPr marL="0" indent="0">
              <a:buNone/>
            </a:pPr>
            <a:endParaRPr lang="en-US" sz="2800" dirty="0" smtClean="0"/>
          </a:p>
          <a:p>
            <a:pPr marL="0" indent="0">
              <a:buNone/>
            </a:pPr>
            <a:endParaRPr lang="en-US" sz="2800" dirty="0"/>
          </a:p>
          <a:p>
            <a:pPr marL="0" indent="0">
              <a:buNone/>
            </a:pPr>
            <a:endParaRPr lang="en-US" sz="2800" dirty="0"/>
          </a:p>
          <a:p>
            <a:pPr marL="0" indent="0">
              <a:buNone/>
            </a:pPr>
            <a:endParaRPr lang="en-US" sz="1200" dirty="0" smtClean="0"/>
          </a:p>
          <a:p>
            <a:pPr marL="0" indent="0">
              <a:buNone/>
            </a:pPr>
            <a:endParaRPr lang="en-US" sz="1200" dirty="0"/>
          </a:p>
          <a:p>
            <a:pPr marL="0" indent="0">
              <a:buNone/>
            </a:pPr>
            <a:endParaRPr lang="en-US" sz="1200" dirty="0" smtClean="0"/>
          </a:p>
        </p:txBody>
      </p:sp>
      <p:sp>
        <p:nvSpPr>
          <p:cNvPr id="4" name="TextBox 3"/>
          <p:cNvSpPr txBox="1"/>
          <p:nvPr/>
        </p:nvSpPr>
        <p:spPr>
          <a:xfrm>
            <a:off x="350600" y="1103936"/>
            <a:ext cx="1518364" cy="584776"/>
          </a:xfrm>
          <a:prstGeom prst="rect">
            <a:avLst/>
          </a:prstGeom>
          <a:noFill/>
        </p:spPr>
        <p:txBody>
          <a:bodyPr wrap="none" rtlCol="0">
            <a:spAutoFit/>
          </a:bodyPr>
          <a:lstStyle/>
          <a:p>
            <a:r>
              <a:rPr lang="en-US" sz="3200" b="1" dirty="0" smtClean="0">
                <a:solidFill>
                  <a:schemeClr val="bg2"/>
                </a:solidFill>
                <a:latin typeface="Gill Sans"/>
                <a:cs typeface="Gill Sans"/>
              </a:rPr>
              <a:t>MTTR</a:t>
            </a:r>
            <a:endParaRPr lang="en-US" sz="3200" b="1" dirty="0">
              <a:solidFill>
                <a:schemeClr val="bg2"/>
              </a:solidFill>
              <a:latin typeface="Gill Sans"/>
              <a:cs typeface="Gill Sans"/>
            </a:endParaRPr>
          </a:p>
        </p:txBody>
      </p:sp>
      <p:sp>
        <p:nvSpPr>
          <p:cNvPr id="5" name="TextBox 4"/>
          <p:cNvSpPr txBox="1"/>
          <p:nvPr/>
        </p:nvSpPr>
        <p:spPr>
          <a:xfrm>
            <a:off x="350600" y="1602498"/>
            <a:ext cx="4576644" cy="707886"/>
          </a:xfrm>
          <a:prstGeom prst="rect">
            <a:avLst/>
          </a:prstGeom>
          <a:noFill/>
        </p:spPr>
        <p:txBody>
          <a:bodyPr wrap="none" rtlCol="0">
            <a:spAutoFit/>
          </a:bodyPr>
          <a:lstStyle/>
          <a:p>
            <a:r>
              <a:rPr lang="en-US" sz="2000" dirty="0" smtClean="0">
                <a:solidFill>
                  <a:schemeClr val="tx2"/>
                </a:solidFill>
                <a:latin typeface="Gill Sans"/>
                <a:cs typeface="Gill Sans"/>
              </a:rPr>
              <a:t>Version control for </a:t>
            </a:r>
            <a:r>
              <a:rPr lang="en-US" sz="2000" i="1" dirty="0" smtClean="0">
                <a:solidFill>
                  <a:schemeClr val="tx2"/>
                </a:solidFill>
                <a:latin typeface="Gill Sans"/>
                <a:cs typeface="Gill Sans"/>
              </a:rPr>
              <a:t>all</a:t>
            </a:r>
            <a:r>
              <a:rPr lang="en-US" sz="2000" dirty="0" smtClean="0">
                <a:solidFill>
                  <a:schemeClr val="tx2"/>
                </a:solidFill>
                <a:latin typeface="Gill Sans"/>
                <a:cs typeface="Gill Sans"/>
              </a:rPr>
              <a:t> production artifacts</a:t>
            </a:r>
          </a:p>
          <a:p>
            <a:r>
              <a:rPr lang="en-US" sz="2000" dirty="0" smtClean="0">
                <a:solidFill>
                  <a:schemeClr val="tx2"/>
                </a:solidFill>
                <a:latin typeface="Gill Sans"/>
                <a:cs typeface="Gill Sans"/>
              </a:rPr>
              <a:t>Monitoring</a:t>
            </a:r>
            <a:endParaRPr lang="en-US" sz="2000" dirty="0">
              <a:solidFill>
                <a:schemeClr val="tx2"/>
              </a:solidFill>
              <a:latin typeface="Gill Sans"/>
              <a:cs typeface="Gill Sans"/>
            </a:endParaRPr>
          </a:p>
        </p:txBody>
      </p:sp>
      <p:sp>
        <p:nvSpPr>
          <p:cNvPr id="8" name="Title 5"/>
          <p:cNvSpPr txBox="1">
            <a:spLocks/>
          </p:cNvSpPr>
          <p:nvPr/>
        </p:nvSpPr>
        <p:spPr bwMode="white">
          <a:xfrm>
            <a:off x="106102" y="4774460"/>
            <a:ext cx="7772400" cy="251306"/>
          </a:xfrm>
          <a:prstGeom prst="rect">
            <a:avLst/>
          </a:prstGeom>
          <a:noFill/>
          <a:ln>
            <a:noFill/>
          </a:ln>
        </p:spPr>
        <p:txBody>
          <a:bodyPr vert="horz" wrap="square" lIns="68558" tIns="68558" rIns="68558" bIns="68558" rtlCol="0" anchor="t" anchorCtr="0">
            <a:spAutoFit/>
          </a:bodyPr>
          <a:lstStyle>
            <a:lvl1pPr algn="l" defTabSz="685567" rtl="0" eaLnBrk="1" latinLnBrk="0" hangingPunct="1">
              <a:lnSpc>
                <a:spcPct val="90000"/>
              </a:lnSpc>
              <a:spcBef>
                <a:spcPts val="0"/>
              </a:spcBef>
              <a:buClr>
                <a:schemeClr val="accent1"/>
              </a:buClr>
              <a:buFont typeface="Arial"/>
              <a:buNone/>
              <a:defRPr lang="en-US" sz="2700" b="1" kern="1200" cap="none" spc="0" baseline="0">
                <a:ln w="3175">
                  <a:noFill/>
                </a:ln>
                <a:solidFill>
                  <a:srgbClr val="435464"/>
                </a:solidFill>
                <a:effectLst/>
                <a:latin typeface="+mj-lt"/>
                <a:ea typeface="+mn-ea"/>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z="800" b="0" dirty="0" smtClean="0">
                <a:solidFill>
                  <a:schemeClr val="tx2"/>
                </a:solidFill>
              </a:rPr>
              <a:t>The 2014 </a:t>
            </a:r>
            <a:r>
              <a:rPr lang="en-US" sz="800" b="0" dirty="0" err="1" smtClean="0">
                <a:solidFill>
                  <a:schemeClr val="tx2"/>
                </a:solidFill>
              </a:rPr>
              <a:t>DevOps</a:t>
            </a:r>
            <a:r>
              <a:rPr lang="en-US" sz="800" b="0" dirty="0" smtClean="0">
                <a:solidFill>
                  <a:schemeClr val="tx2"/>
                </a:solidFill>
              </a:rPr>
              <a:t> Survey of Practice and its resulting database are the property of Puppet Labs, Inc. and Gene Kim and Associates, LLC. All rights reserved. </a:t>
            </a:r>
            <a:endParaRPr lang="en-US" sz="800" b="0" dirty="0">
              <a:solidFill>
                <a:schemeClr val="tx2"/>
              </a:solidFill>
            </a:endParaRPr>
          </a:p>
        </p:txBody>
      </p:sp>
      <p:sp>
        <p:nvSpPr>
          <p:cNvPr id="11" name="TextBox 10"/>
          <p:cNvSpPr txBox="1"/>
          <p:nvPr/>
        </p:nvSpPr>
        <p:spPr>
          <a:xfrm>
            <a:off x="306297" y="2239262"/>
            <a:ext cx="4782279" cy="584776"/>
          </a:xfrm>
          <a:prstGeom prst="rect">
            <a:avLst/>
          </a:prstGeom>
          <a:noFill/>
        </p:spPr>
        <p:txBody>
          <a:bodyPr wrap="none" rtlCol="0">
            <a:spAutoFit/>
          </a:bodyPr>
          <a:lstStyle/>
          <a:p>
            <a:r>
              <a:rPr lang="en-US" sz="3200" b="1" dirty="0" smtClean="0">
                <a:solidFill>
                  <a:schemeClr val="bg2"/>
                </a:solidFill>
                <a:latin typeface="Gill Sans"/>
                <a:cs typeface="Gill Sans"/>
              </a:rPr>
              <a:t>Lead time for changes</a:t>
            </a:r>
            <a:endParaRPr lang="en-US" sz="3200" b="1" dirty="0">
              <a:solidFill>
                <a:schemeClr val="bg2"/>
              </a:solidFill>
              <a:latin typeface="Gill Sans"/>
              <a:cs typeface="Gill Sans"/>
            </a:endParaRPr>
          </a:p>
        </p:txBody>
      </p:sp>
      <p:sp>
        <p:nvSpPr>
          <p:cNvPr id="12" name="TextBox 11"/>
          <p:cNvSpPr txBox="1"/>
          <p:nvPr/>
        </p:nvSpPr>
        <p:spPr>
          <a:xfrm>
            <a:off x="306297" y="2737824"/>
            <a:ext cx="4576644" cy="707886"/>
          </a:xfrm>
          <a:prstGeom prst="rect">
            <a:avLst/>
          </a:prstGeom>
          <a:noFill/>
        </p:spPr>
        <p:txBody>
          <a:bodyPr wrap="none" rtlCol="0">
            <a:spAutoFit/>
          </a:bodyPr>
          <a:lstStyle/>
          <a:p>
            <a:r>
              <a:rPr lang="en-US" sz="2000" dirty="0" smtClean="0">
                <a:solidFill>
                  <a:schemeClr val="tx2"/>
                </a:solidFill>
                <a:latin typeface="Gill Sans"/>
                <a:cs typeface="Gill Sans"/>
              </a:rPr>
              <a:t>Version control for </a:t>
            </a:r>
            <a:r>
              <a:rPr lang="en-US" sz="2000" i="1" dirty="0" smtClean="0">
                <a:solidFill>
                  <a:schemeClr val="tx2"/>
                </a:solidFill>
                <a:latin typeface="Gill Sans"/>
                <a:cs typeface="Gill Sans"/>
              </a:rPr>
              <a:t>all</a:t>
            </a:r>
            <a:r>
              <a:rPr lang="en-US" sz="2000" dirty="0" smtClean="0">
                <a:solidFill>
                  <a:schemeClr val="tx2"/>
                </a:solidFill>
                <a:latin typeface="Gill Sans"/>
                <a:cs typeface="Gill Sans"/>
              </a:rPr>
              <a:t> production artifacts</a:t>
            </a:r>
          </a:p>
          <a:p>
            <a:r>
              <a:rPr lang="en-US" sz="2000" dirty="0" smtClean="0">
                <a:solidFill>
                  <a:schemeClr val="tx2"/>
                </a:solidFill>
                <a:latin typeface="Gill Sans"/>
                <a:cs typeface="Gill Sans"/>
              </a:rPr>
              <a:t>Automated testing</a:t>
            </a:r>
            <a:endParaRPr lang="en-US" sz="2000" dirty="0">
              <a:solidFill>
                <a:schemeClr val="tx2"/>
              </a:solidFill>
              <a:latin typeface="Gill Sans"/>
              <a:cs typeface="Gill Sans"/>
            </a:endParaRPr>
          </a:p>
        </p:txBody>
      </p:sp>
      <p:sp>
        <p:nvSpPr>
          <p:cNvPr id="13" name="TextBox 12"/>
          <p:cNvSpPr txBox="1"/>
          <p:nvPr/>
        </p:nvSpPr>
        <p:spPr>
          <a:xfrm>
            <a:off x="324228" y="3407650"/>
            <a:ext cx="5044971" cy="584776"/>
          </a:xfrm>
          <a:prstGeom prst="rect">
            <a:avLst/>
          </a:prstGeom>
          <a:noFill/>
        </p:spPr>
        <p:txBody>
          <a:bodyPr wrap="none" rtlCol="0">
            <a:spAutoFit/>
          </a:bodyPr>
          <a:lstStyle/>
          <a:p>
            <a:r>
              <a:rPr lang="en-US" sz="3200" b="1" dirty="0" smtClean="0">
                <a:solidFill>
                  <a:schemeClr val="bg2"/>
                </a:solidFill>
                <a:latin typeface="Gill Sans"/>
                <a:cs typeface="Gill Sans"/>
              </a:rPr>
              <a:t>Deployment Frequency</a:t>
            </a:r>
            <a:endParaRPr lang="en-US" sz="3200" b="1" dirty="0">
              <a:solidFill>
                <a:schemeClr val="bg2"/>
              </a:solidFill>
              <a:latin typeface="Gill Sans"/>
              <a:cs typeface="Gill Sans"/>
            </a:endParaRPr>
          </a:p>
        </p:txBody>
      </p:sp>
      <p:sp>
        <p:nvSpPr>
          <p:cNvPr id="14" name="TextBox 13"/>
          <p:cNvSpPr txBox="1"/>
          <p:nvPr/>
        </p:nvSpPr>
        <p:spPr>
          <a:xfrm>
            <a:off x="324228" y="3906212"/>
            <a:ext cx="4576644" cy="707886"/>
          </a:xfrm>
          <a:prstGeom prst="rect">
            <a:avLst/>
          </a:prstGeom>
          <a:noFill/>
        </p:spPr>
        <p:txBody>
          <a:bodyPr wrap="none" rtlCol="0">
            <a:spAutoFit/>
          </a:bodyPr>
          <a:lstStyle/>
          <a:p>
            <a:r>
              <a:rPr lang="en-US" sz="2000" dirty="0" smtClean="0">
                <a:solidFill>
                  <a:schemeClr val="tx2"/>
                </a:solidFill>
                <a:latin typeface="Gill Sans"/>
                <a:cs typeface="Gill Sans"/>
              </a:rPr>
              <a:t>Version control for </a:t>
            </a:r>
            <a:r>
              <a:rPr lang="en-US" sz="2000" i="1" dirty="0" smtClean="0">
                <a:solidFill>
                  <a:schemeClr val="tx2"/>
                </a:solidFill>
                <a:latin typeface="Gill Sans"/>
                <a:cs typeface="Gill Sans"/>
              </a:rPr>
              <a:t>all</a:t>
            </a:r>
            <a:r>
              <a:rPr lang="en-US" sz="2000" dirty="0" smtClean="0">
                <a:solidFill>
                  <a:schemeClr val="tx2"/>
                </a:solidFill>
                <a:latin typeface="Gill Sans"/>
                <a:cs typeface="Gill Sans"/>
              </a:rPr>
              <a:t> production artifacts</a:t>
            </a:r>
          </a:p>
          <a:p>
            <a:r>
              <a:rPr lang="en-US" sz="2000" dirty="0" smtClean="0">
                <a:solidFill>
                  <a:schemeClr val="tx2"/>
                </a:solidFill>
                <a:latin typeface="Gill Sans"/>
                <a:cs typeface="Gill Sans"/>
              </a:rPr>
              <a:t>Continuous Delivery</a:t>
            </a:r>
            <a:endParaRPr lang="en-US" sz="2000" dirty="0">
              <a:solidFill>
                <a:schemeClr val="tx2"/>
              </a:solidFill>
              <a:latin typeface="Gill Sans"/>
              <a:cs typeface="Gill Sans"/>
            </a:endParaRPr>
          </a:p>
        </p:txBody>
      </p:sp>
      <p:sp>
        <p:nvSpPr>
          <p:cNvPr id="15" name="TextBox 14"/>
          <p:cNvSpPr txBox="1"/>
          <p:nvPr/>
        </p:nvSpPr>
        <p:spPr>
          <a:xfrm>
            <a:off x="5690771" y="1105213"/>
            <a:ext cx="2467543" cy="1077218"/>
          </a:xfrm>
          <a:prstGeom prst="rect">
            <a:avLst/>
          </a:prstGeom>
          <a:noFill/>
        </p:spPr>
        <p:txBody>
          <a:bodyPr wrap="none" rtlCol="0">
            <a:spAutoFit/>
          </a:bodyPr>
          <a:lstStyle/>
          <a:p>
            <a:r>
              <a:rPr lang="en-US" sz="3200" b="1" dirty="0" smtClean="0">
                <a:solidFill>
                  <a:schemeClr val="bg2"/>
                </a:solidFill>
                <a:latin typeface="Gill Sans"/>
                <a:cs typeface="Gill Sans"/>
              </a:rPr>
              <a:t>Also Super </a:t>
            </a:r>
          </a:p>
          <a:p>
            <a:r>
              <a:rPr lang="en-US" sz="3200" b="1" dirty="0" smtClean="0">
                <a:solidFill>
                  <a:schemeClr val="bg2"/>
                </a:solidFill>
                <a:latin typeface="Gill Sans"/>
                <a:cs typeface="Gill Sans"/>
              </a:rPr>
              <a:t>Important:</a:t>
            </a:r>
            <a:endParaRPr lang="en-US" sz="3200" b="1" dirty="0">
              <a:solidFill>
                <a:schemeClr val="bg2"/>
              </a:solidFill>
              <a:latin typeface="Gill Sans"/>
              <a:cs typeface="Gill Sans"/>
            </a:endParaRPr>
          </a:p>
        </p:txBody>
      </p:sp>
      <p:sp>
        <p:nvSpPr>
          <p:cNvPr id="16" name="TextBox 15"/>
          <p:cNvSpPr txBox="1"/>
          <p:nvPr/>
        </p:nvSpPr>
        <p:spPr>
          <a:xfrm>
            <a:off x="5690771" y="2272936"/>
            <a:ext cx="3453229" cy="1015663"/>
          </a:xfrm>
          <a:prstGeom prst="rect">
            <a:avLst/>
          </a:prstGeom>
          <a:noFill/>
        </p:spPr>
        <p:txBody>
          <a:bodyPr wrap="square" rtlCol="0">
            <a:spAutoFit/>
          </a:bodyPr>
          <a:lstStyle/>
          <a:p>
            <a:r>
              <a:rPr lang="en-US" sz="2000" b="1" dirty="0" smtClean="0">
                <a:solidFill>
                  <a:schemeClr val="tx2"/>
                </a:solidFill>
                <a:latin typeface="Gill Sans"/>
                <a:cs typeface="Gill Sans"/>
              </a:rPr>
              <a:t>Culture***</a:t>
            </a:r>
            <a:endParaRPr lang="en-US" sz="2000" b="1" dirty="0" smtClean="0">
              <a:solidFill>
                <a:schemeClr val="tx2"/>
              </a:solidFill>
              <a:latin typeface="Gill Sans"/>
              <a:cs typeface="Gill Sans"/>
            </a:endParaRPr>
          </a:p>
          <a:p>
            <a:r>
              <a:rPr lang="en-US" sz="2000" dirty="0" smtClean="0">
                <a:solidFill>
                  <a:schemeClr val="tx2"/>
                </a:solidFill>
                <a:latin typeface="Gill Sans"/>
                <a:cs typeface="Gill Sans"/>
              </a:rPr>
              <a:t>Job satisfaction</a:t>
            </a:r>
          </a:p>
          <a:p>
            <a:r>
              <a:rPr lang="en-US" sz="2000" dirty="0" smtClean="0">
                <a:solidFill>
                  <a:schemeClr val="tx2"/>
                </a:solidFill>
                <a:latin typeface="Gill Sans"/>
                <a:cs typeface="Gill Sans"/>
              </a:rPr>
              <a:t>Climate for learning</a:t>
            </a:r>
            <a:endParaRPr lang="en-US" sz="2000" dirty="0">
              <a:solidFill>
                <a:schemeClr val="tx2"/>
              </a:solidFill>
              <a:latin typeface="Gill Sans"/>
              <a:cs typeface="Gill Sans"/>
            </a:endParaRPr>
          </a:p>
        </p:txBody>
      </p:sp>
    </p:spTree>
    <p:extLst>
      <p:ext uri="{BB962C8B-B14F-4D97-AF65-F5344CB8AC3E}">
        <p14:creationId xmlns:p14="http://schemas.microsoft.com/office/powerpoint/2010/main" val="276470338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ill Sans"/>
                <a:cs typeface="Gill Sans"/>
              </a:rPr>
              <a:t>But what </a:t>
            </a:r>
            <a:r>
              <a:rPr lang="en-US" i="1" dirty="0" smtClean="0">
                <a:solidFill>
                  <a:schemeClr val="accent1"/>
                </a:solidFill>
                <a:latin typeface="Gill Sans"/>
                <a:cs typeface="Gill Sans"/>
              </a:rPr>
              <a:t>drives</a:t>
            </a:r>
            <a:r>
              <a:rPr lang="en-US" dirty="0" smtClean="0">
                <a:solidFill>
                  <a:schemeClr val="accent1"/>
                </a:solidFill>
                <a:latin typeface="Gill Sans"/>
                <a:cs typeface="Gill Sans"/>
              </a:rPr>
              <a:t> </a:t>
            </a:r>
            <a:r>
              <a:rPr lang="en-US" dirty="0" smtClean="0">
                <a:latin typeface="Gill Sans"/>
                <a:cs typeface="Gill Sans"/>
              </a:rPr>
              <a:t>IT Performance?</a:t>
            </a:r>
            <a:endParaRPr lang="en-US" dirty="0">
              <a:latin typeface="Gill Sans"/>
              <a:cs typeface="Gill Sans"/>
            </a:endParaRPr>
          </a:p>
        </p:txBody>
      </p:sp>
      <p:sp>
        <p:nvSpPr>
          <p:cNvPr id="5" name="Rectangle 4"/>
          <p:cNvSpPr/>
          <p:nvPr/>
        </p:nvSpPr>
        <p:spPr bwMode="auto">
          <a:xfrm>
            <a:off x="4878476"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IT Performance</a:t>
            </a:r>
            <a:endParaRPr lang="en-US" dirty="0" smtClean="0">
              <a:solidFill>
                <a:srgbClr val="324353"/>
              </a:solidFill>
              <a:latin typeface="Gill Sans"/>
              <a:cs typeface="Gill Sans"/>
            </a:endParaRPr>
          </a:p>
        </p:txBody>
      </p:sp>
      <p:sp>
        <p:nvSpPr>
          <p:cNvPr id="6" name="Rectangle 5"/>
          <p:cNvSpPr/>
          <p:nvPr/>
        </p:nvSpPr>
        <p:spPr bwMode="auto">
          <a:xfrm>
            <a:off x="7432395"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Org Performance</a:t>
            </a:r>
            <a:endParaRPr lang="en-US" dirty="0" smtClean="0">
              <a:solidFill>
                <a:srgbClr val="324353"/>
              </a:solidFill>
              <a:latin typeface="Gill Sans"/>
              <a:cs typeface="Gill Sans"/>
            </a:endParaRPr>
          </a:p>
        </p:txBody>
      </p:sp>
      <p:cxnSp>
        <p:nvCxnSpPr>
          <p:cNvPr id="13" name="Straight Arrow Connector 12"/>
          <p:cNvCxnSpPr>
            <a:stCxn id="5" idx="3"/>
            <a:endCxn id="6" idx="1"/>
          </p:cNvCxnSpPr>
          <p:nvPr/>
        </p:nvCxnSpPr>
        <p:spPr>
          <a:xfrm>
            <a:off x="6299270" y="2873567"/>
            <a:ext cx="1133125" cy="0"/>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bwMode="auto">
          <a:xfrm>
            <a:off x="2200343" y="2329887"/>
            <a:ext cx="1420794" cy="1094094"/>
          </a:xfrm>
          <a:prstGeom prst="rect">
            <a:avLst/>
          </a:prstGeom>
          <a:solidFill>
            <a:schemeClr val="accent1">
              <a:lumMod val="40000"/>
              <a:lumOff val="6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dirty="0" smtClean="0">
                <a:solidFill>
                  <a:schemeClr val="tx2"/>
                </a:solidFill>
                <a:latin typeface="Gill Sans"/>
                <a:cs typeface="Gill Sans"/>
              </a:rPr>
              <a:t>???</a:t>
            </a:r>
            <a:endParaRPr lang="en-US" sz="4400" dirty="0" smtClean="0">
              <a:solidFill>
                <a:schemeClr val="tx2"/>
              </a:solidFill>
              <a:latin typeface="Gill Sans"/>
              <a:cs typeface="Gill Sans"/>
            </a:endParaRPr>
          </a:p>
        </p:txBody>
      </p:sp>
      <p:cxnSp>
        <p:nvCxnSpPr>
          <p:cNvPr id="8" name="Straight Arrow Connector 7"/>
          <p:cNvCxnSpPr>
            <a:stCxn id="7" idx="3"/>
          </p:cNvCxnSpPr>
          <p:nvPr/>
        </p:nvCxnSpPr>
        <p:spPr>
          <a:xfrm>
            <a:off x="3621137" y="2876934"/>
            <a:ext cx="1257339" cy="336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75268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ill Sans"/>
                <a:cs typeface="Gill Sans"/>
              </a:rPr>
              <a:t>But what </a:t>
            </a:r>
            <a:r>
              <a:rPr lang="en-US" i="1" dirty="0" smtClean="0">
                <a:solidFill>
                  <a:schemeClr val="accent1"/>
                </a:solidFill>
                <a:latin typeface="Gill Sans"/>
                <a:cs typeface="Gill Sans"/>
              </a:rPr>
              <a:t>drives</a:t>
            </a:r>
            <a:r>
              <a:rPr lang="en-US" dirty="0" smtClean="0">
                <a:solidFill>
                  <a:schemeClr val="accent1"/>
                </a:solidFill>
                <a:latin typeface="Gill Sans"/>
                <a:cs typeface="Gill Sans"/>
              </a:rPr>
              <a:t> </a:t>
            </a:r>
            <a:r>
              <a:rPr lang="en-US" dirty="0" smtClean="0">
                <a:latin typeface="Gill Sans"/>
                <a:cs typeface="Gill Sans"/>
              </a:rPr>
              <a:t>IT Performance?</a:t>
            </a:r>
            <a:endParaRPr lang="en-US" dirty="0">
              <a:latin typeface="Gill Sans"/>
              <a:cs typeface="Gill Sans"/>
            </a:endParaRPr>
          </a:p>
        </p:txBody>
      </p:sp>
      <p:sp>
        <p:nvSpPr>
          <p:cNvPr id="5" name="Rectangle 4"/>
          <p:cNvSpPr/>
          <p:nvPr/>
        </p:nvSpPr>
        <p:spPr bwMode="auto">
          <a:xfrm>
            <a:off x="4878476"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IT Performance</a:t>
            </a:r>
            <a:endParaRPr lang="en-US" dirty="0" smtClean="0">
              <a:solidFill>
                <a:srgbClr val="324353"/>
              </a:solidFill>
              <a:latin typeface="Gill Sans"/>
              <a:cs typeface="Gill Sans"/>
            </a:endParaRPr>
          </a:p>
        </p:txBody>
      </p:sp>
      <p:sp>
        <p:nvSpPr>
          <p:cNvPr id="6" name="Rectangle 5"/>
          <p:cNvSpPr/>
          <p:nvPr/>
        </p:nvSpPr>
        <p:spPr bwMode="auto">
          <a:xfrm>
            <a:off x="7432395"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Org Performance</a:t>
            </a:r>
            <a:endParaRPr lang="en-US" dirty="0" smtClean="0">
              <a:solidFill>
                <a:srgbClr val="324353"/>
              </a:solidFill>
              <a:latin typeface="Gill Sans"/>
              <a:cs typeface="Gill Sans"/>
            </a:endParaRPr>
          </a:p>
        </p:txBody>
      </p:sp>
      <p:cxnSp>
        <p:nvCxnSpPr>
          <p:cNvPr id="13" name="Straight Arrow Connector 12"/>
          <p:cNvCxnSpPr>
            <a:stCxn id="5" idx="3"/>
            <a:endCxn id="6" idx="1"/>
          </p:cNvCxnSpPr>
          <p:nvPr/>
        </p:nvCxnSpPr>
        <p:spPr>
          <a:xfrm>
            <a:off x="6299270" y="2873567"/>
            <a:ext cx="1133125" cy="0"/>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bwMode="auto">
          <a:xfrm>
            <a:off x="2200343" y="2329887"/>
            <a:ext cx="1420794" cy="1094094"/>
          </a:xfrm>
          <a:prstGeom prst="rect">
            <a:avLst/>
          </a:prstGeom>
          <a:solidFill>
            <a:schemeClr val="accent1">
              <a:lumMod val="40000"/>
              <a:lumOff val="6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dirty="0" smtClean="0">
                <a:solidFill>
                  <a:schemeClr val="tx2"/>
                </a:solidFill>
                <a:latin typeface="Gill Sans"/>
                <a:cs typeface="Gill Sans"/>
              </a:rPr>
              <a:t>???</a:t>
            </a:r>
            <a:endParaRPr lang="en-US" sz="4400" dirty="0" smtClean="0">
              <a:solidFill>
                <a:schemeClr val="tx2"/>
              </a:solidFill>
              <a:latin typeface="Gill Sans"/>
              <a:cs typeface="Gill Sans"/>
            </a:endParaRPr>
          </a:p>
        </p:txBody>
      </p:sp>
      <p:cxnSp>
        <p:nvCxnSpPr>
          <p:cNvPr id="8" name="Straight Arrow Connector 7"/>
          <p:cNvCxnSpPr>
            <a:stCxn id="7" idx="3"/>
          </p:cNvCxnSpPr>
          <p:nvPr/>
        </p:nvCxnSpPr>
        <p:spPr>
          <a:xfrm>
            <a:off x="3621137" y="2876934"/>
            <a:ext cx="1257339" cy="336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84800" y="1397000"/>
            <a:ext cx="403957" cy="553998"/>
          </a:xfrm>
          <a:prstGeom prst="rect">
            <a:avLst/>
          </a:prstGeom>
          <a:noFill/>
        </p:spPr>
        <p:txBody>
          <a:bodyPr wrap="none" lIns="0" tIns="0" rIns="0" bIns="0" rtlCol="0">
            <a:spAutoFit/>
          </a:bodyPr>
          <a:lstStyle/>
          <a:p>
            <a:r>
              <a:rPr lang="en-US" sz="3600" b="1" dirty="0" smtClean="0">
                <a:solidFill>
                  <a:schemeClr val="accent2"/>
                </a:solidFill>
                <a:latin typeface="Gill Sans"/>
                <a:cs typeface="Gill Sans"/>
              </a:rPr>
              <a:t>1.</a:t>
            </a:r>
            <a:endParaRPr lang="en-US" sz="3600" b="1" dirty="0" smtClean="0">
              <a:solidFill>
                <a:schemeClr val="accent2"/>
              </a:solidFill>
              <a:latin typeface="Gill Sans"/>
              <a:cs typeface="Gill Sans"/>
            </a:endParaRPr>
          </a:p>
        </p:txBody>
      </p:sp>
    </p:spTree>
    <p:extLst>
      <p:ext uri="{BB962C8B-B14F-4D97-AF65-F5344CB8AC3E}">
        <p14:creationId xmlns:p14="http://schemas.microsoft.com/office/powerpoint/2010/main" val="20211908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ill Sans"/>
                <a:cs typeface="Gill Sans"/>
              </a:rPr>
              <a:t>But what </a:t>
            </a:r>
            <a:r>
              <a:rPr lang="en-US" i="1" dirty="0" smtClean="0">
                <a:solidFill>
                  <a:schemeClr val="accent1"/>
                </a:solidFill>
                <a:latin typeface="Gill Sans"/>
                <a:cs typeface="Gill Sans"/>
              </a:rPr>
              <a:t>drives</a:t>
            </a:r>
            <a:r>
              <a:rPr lang="en-US" dirty="0" smtClean="0">
                <a:solidFill>
                  <a:schemeClr val="accent1"/>
                </a:solidFill>
                <a:latin typeface="Gill Sans"/>
                <a:cs typeface="Gill Sans"/>
              </a:rPr>
              <a:t> </a:t>
            </a:r>
            <a:r>
              <a:rPr lang="en-US" dirty="0" smtClean="0">
                <a:latin typeface="Gill Sans"/>
                <a:cs typeface="Gill Sans"/>
              </a:rPr>
              <a:t>IT Performance?</a:t>
            </a:r>
            <a:endParaRPr lang="en-US" dirty="0">
              <a:latin typeface="Gill Sans"/>
              <a:cs typeface="Gill Sans"/>
            </a:endParaRPr>
          </a:p>
        </p:txBody>
      </p:sp>
      <p:sp>
        <p:nvSpPr>
          <p:cNvPr id="5" name="Rectangle 4"/>
          <p:cNvSpPr/>
          <p:nvPr/>
        </p:nvSpPr>
        <p:spPr bwMode="auto">
          <a:xfrm>
            <a:off x="4878476"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IT Performance</a:t>
            </a:r>
            <a:endParaRPr lang="en-US" dirty="0" smtClean="0">
              <a:solidFill>
                <a:srgbClr val="324353"/>
              </a:solidFill>
              <a:latin typeface="Gill Sans"/>
              <a:cs typeface="Gill Sans"/>
            </a:endParaRPr>
          </a:p>
        </p:txBody>
      </p:sp>
      <p:sp>
        <p:nvSpPr>
          <p:cNvPr id="6" name="Rectangle 5"/>
          <p:cNvSpPr/>
          <p:nvPr/>
        </p:nvSpPr>
        <p:spPr bwMode="auto">
          <a:xfrm>
            <a:off x="7432395"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Org Performance</a:t>
            </a:r>
            <a:endParaRPr lang="en-US" dirty="0" smtClean="0">
              <a:solidFill>
                <a:srgbClr val="324353"/>
              </a:solidFill>
              <a:latin typeface="Gill Sans"/>
              <a:cs typeface="Gill Sans"/>
            </a:endParaRPr>
          </a:p>
        </p:txBody>
      </p:sp>
      <p:cxnSp>
        <p:nvCxnSpPr>
          <p:cNvPr id="13" name="Straight Arrow Connector 12"/>
          <p:cNvCxnSpPr>
            <a:stCxn id="5" idx="3"/>
            <a:endCxn id="6" idx="1"/>
          </p:cNvCxnSpPr>
          <p:nvPr/>
        </p:nvCxnSpPr>
        <p:spPr>
          <a:xfrm>
            <a:off x="6299270" y="2873567"/>
            <a:ext cx="1133125" cy="0"/>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bwMode="auto">
          <a:xfrm>
            <a:off x="2200343" y="2329887"/>
            <a:ext cx="1420794" cy="1094094"/>
          </a:xfrm>
          <a:prstGeom prst="rect">
            <a:avLst/>
          </a:prstGeom>
          <a:solidFill>
            <a:schemeClr val="accent1">
              <a:lumMod val="40000"/>
              <a:lumOff val="6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dirty="0" smtClean="0">
                <a:solidFill>
                  <a:schemeClr val="tx2"/>
                </a:solidFill>
                <a:latin typeface="Gill Sans"/>
                <a:cs typeface="Gill Sans"/>
              </a:rPr>
              <a:t>???</a:t>
            </a:r>
            <a:endParaRPr lang="en-US" sz="4400" dirty="0" smtClean="0">
              <a:solidFill>
                <a:schemeClr val="tx2"/>
              </a:solidFill>
              <a:latin typeface="Gill Sans"/>
              <a:cs typeface="Gill Sans"/>
            </a:endParaRPr>
          </a:p>
        </p:txBody>
      </p:sp>
      <p:cxnSp>
        <p:nvCxnSpPr>
          <p:cNvPr id="8" name="Straight Arrow Connector 7"/>
          <p:cNvCxnSpPr>
            <a:stCxn id="7" idx="3"/>
          </p:cNvCxnSpPr>
          <p:nvPr/>
        </p:nvCxnSpPr>
        <p:spPr>
          <a:xfrm>
            <a:off x="3621137" y="2876934"/>
            <a:ext cx="1257339" cy="336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705100" y="1397000"/>
            <a:ext cx="403957" cy="553998"/>
          </a:xfrm>
          <a:prstGeom prst="rect">
            <a:avLst/>
          </a:prstGeom>
          <a:noFill/>
        </p:spPr>
        <p:txBody>
          <a:bodyPr wrap="none" lIns="0" tIns="0" rIns="0" bIns="0" rtlCol="0">
            <a:spAutoFit/>
          </a:bodyPr>
          <a:lstStyle/>
          <a:p>
            <a:r>
              <a:rPr lang="en-US" sz="3600" b="1" dirty="0">
                <a:solidFill>
                  <a:schemeClr val="accent2"/>
                </a:solidFill>
                <a:latin typeface="Gill Sans"/>
                <a:cs typeface="Gill Sans"/>
              </a:rPr>
              <a:t>2</a:t>
            </a:r>
            <a:r>
              <a:rPr lang="en-US" sz="3600" b="1" dirty="0" smtClean="0">
                <a:solidFill>
                  <a:schemeClr val="accent2"/>
                </a:solidFill>
                <a:latin typeface="Gill Sans"/>
                <a:cs typeface="Gill Sans"/>
              </a:rPr>
              <a:t>.</a:t>
            </a:r>
            <a:endParaRPr lang="en-US" sz="3600" b="1" dirty="0" smtClean="0">
              <a:solidFill>
                <a:schemeClr val="accent2"/>
              </a:solidFill>
              <a:latin typeface="Gill Sans"/>
              <a:cs typeface="Gill Sans"/>
            </a:endParaRPr>
          </a:p>
        </p:txBody>
      </p:sp>
      <p:sp>
        <p:nvSpPr>
          <p:cNvPr id="10" name="TextBox 9"/>
          <p:cNvSpPr txBox="1"/>
          <p:nvPr/>
        </p:nvSpPr>
        <p:spPr>
          <a:xfrm>
            <a:off x="5384800" y="1397000"/>
            <a:ext cx="403957" cy="553998"/>
          </a:xfrm>
          <a:prstGeom prst="rect">
            <a:avLst/>
          </a:prstGeom>
          <a:noFill/>
        </p:spPr>
        <p:txBody>
          <a:bodyPr wrap="none" lIns="0" tIns="0" rIns="0" bIns="0" rtlCol="0">
            <a:spAutoFit/>
          </a:bodyPr>
          <a:lstStyle/>
          <a:p>
            <a:r>
              <a:rPr lang="en-US" sz="3600" b="1" dirty="0" smtClean="0">
                <a:solidFill>
                  <a:schemeClr val="accent2"/>
                </a:solidFill>
                <a:latin typeface="Gill Sans"/>
                <a:cs typeface="Gill Sans"/>
              </a:rPr>
              <a:t>1.</a:t>
            </a:r>
            <a:endParaRPr lang="en-US" sz="3600" b="1" dirty="0" smtClean="0">
              <a:solidFill>
                <a:schemeClr val="accent2"/>
              </a:solidFill>
              <a:latin typeface="Gill Sans"/>
              <a:cs typeface="Gill Sans"/>
            </a:endParaRPr>
          </a:p>
        </p:txBody>
      </p:sp>
    </p:spTree>
    <p:extLst>
      <p:ext uri="{BB962C8B-B14F-4D97-AF65-F5344CB8AC3E}">
        <p14:creationId xmlns:p14="http://schemas.microsoft.com/office/powerpoint/2010/main" val="231735580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ill Sans"/>
                <a:cs typeface="Gill Sans"/>
              </a:rPr>
              <a:t>But what </a:t>
            </a:r>
            <a:r>
              <a:rPr lang="en-US" i="1" dirty="0" smtClean="0">
                <a:solidFill>
                  <a:schemeClr val="accent1"/>
                </a:solidFill>
                <a:latin typeface="Gill Sans"/>
                <a:cs typeface="Gill Sans"/>
              </a:rPr>
              <a:t>drives</a:t>
            </a:r>
            <a:r>
              <a:rPr lang="en-US" dirty="0" smtClean="0">
                <a:solidFill>
                  <a:schemeClr val="accent1"/>
                </a:solidFill>
                <a:latin typeface="Gill Sans"/>
                <a:cs typeface="Gill Sans"/>
              </a:rPr>
              <a:t> </a:t>
            </a:r>
            <a:r>
              <a:rPr lang="en-US" dirty="0" smtClean="0">
                <a:latin typeface="Gill Sans"/>
                <a:cs typeface="Gill Sans"/>
              </a:rPr>
              <a:t>IT Performance?</a:t>
            </a:r>
            <a:endParaRPr lang="en-US" dirty="0">
              <a:latin typeface="Gill Sans"/>
              <a:cs typeface="Gill Sans"/>
            </a:endParaRPr>
          </a:p>
        </p:txBody>
      </p:sp>
      <p:sp>
        <p:nvSpPr>
          <p:cNvPr id="5" name="Rectangle 4"/>
          <p:cNvSpPr/>
          <p:nvPr/>
        </p:nvSpPr>
        <p:spPr bwMode="auto">
          <a:xfrm>
            <a:off x="4878476"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IT Performance</a:t>
            </a:r>
            <a:endParaRPr lang="en-US" dirty="0" smtClean="0">
              <a:solidFill>
                <a:srgbClr val="324353"/>
              </a:solidFill>
              <a:latin typeface="Gill Sans"/>
              <a:cs typeface="Gill Sans"/>
            </a:endParaRPr>
          </a:p>
        </p:txBody>
      </p:sp>
      <p:sp>
        <p:nvSpPr>
          <p:cNvPr id="6" name="Rectangle 5"/>
          <p:cNvSpPr/>
          <p:nvPr/>
        </p:nvSpPr>
        <p:spPr bwMode="auto">
          <a:xfrm>
            <a:off x="7432395"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Org Performance</a:t>
            </a:r>
            <a:endParaRPr lang="en-US" dirty="0" smtClean="0">
              <a:solidFill>
                <a:srgbClr val="324353"/>
              </a:solidFill>
              <a:latin typeface="Gill Sans"/>
              <a:cs typeface="Gill Sans"/>
            </a:endParaRPr>
          </a:p>
        </p:txBody>
      </p:sp>
      <p:cxnSp>
        <p:nvCxnSpPr>
          <p:cNvPr id="13" name="Straight Arrow Connector 12"/>
          <p:cNvCxnSpPr>
            <a:stCxn id="5" idx="3"/>
            <a:endCxn id="6" idx="1"/>
          </p:cNvCxnSpPr>
          <p:nvPr/>
        </p:nvCxnSpPr>
        <p:spPr>
          <a:xfrm>
            <a:off x="6299270" y="2873567"/>
            <a:ext cx="1133125" cy="0"/>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bwMode="auto">
          <a:xfrm>
            <a:off x="2200343" y="2329887"/>
            <a:ext cx="1420794" cy="1094094"/>
          </a:xfrm>
          <a:prstGeom prst="rect">
            <a:avLst/>
          </a:prstGeom>
          <a:solidFill>
            <a:schemeClr val="accent1">
              <a:lumMod val="40000"/>
              <a:lumOff val="6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dirty="0" smtClean="0">
                <a:solidFill>
                  <a:schemeClr val="tx2"/>
                </a:solidFill>
                <a:latin typeface="Gill Sans"/>
                <a:cs typeface="Gill Sans"/>
              </a:rPr>
              <a:t>???</a:t>
            </a:r>
            <a:endParaRPr lang="en-US" sz="4400" dirty="0" smtClean="0">
              <a:solidFill>
                <a:schemeClr val="tx2"/>
              </a:solidFill>
              <a:latin typeface="Gill Sans"/>
              <a:cs typeface="Gill Sans"/>
            </a:endParaRPr>
          </a:p>
        </p:txBody>
      </p:sp>
      <p:cxnSp>
        <p:nvCxnSpPr>
          <p:cNvPr id="8" name="Straight Arrow Connector 7"/>
          <p:cNvCxnSpPr>
            <a:stCxn id="7" idx="3"/>
          </p:cNvCxnSpPr>
          <p:nvPr/>
        </p:nvCxnSpPr>
        <p:spPr>
          <a:xfrm>
            <a:off x="3621137" y="2876934"/>
            <a:ext cx="1257339" cy="336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705100" y="1397000"/>
            <a:ext cx="403957" cy="553998"/>
          </a:xfrm>
          <a:prstGeom prst="rect">
            <a:avLst/>
          </a:prstGeom>
          <a:noFill/>
        </p:spPr>
        <p:txBody>
          <a:bodyPr wrap="none" lIns="0" tIns="0" rIns="0" bIns="0" rtlCol="0">
            <a:spAutoFit/>
          </a:bodyPr>
          <a:lstStyle/>
          <a:p>
            <a:r>
              <a:rPr lang="en-US" sz="3600" b="1" dirty="0">
                <a:solidFill>
                  <a:schemeClr val="accent2"/>
                </a:solidFill>
                <a:latin typeface="Gill Sans"/>
                <a:cs typeface="Gill Sans"/>
              </a:rPr>
              <a:t>2</a:t>
            </a:r>
            <a:r>
              <a:rPr lang="en-US" sz="3600" b="1" dirty="0" smtClean="0">
                <a:solidFill>
                  <a:schemeClr val="accent2"/>
                </a:solidFill>
                <a:latin typeface="Gill Sans"/>
                <a:cs typeface="Gill Sans"/>
              </a:rPr>
              <a:t>.</a:t>
            </a:r>
            <a:endParaRPr lang="en-US" sz="3600" b="1" dirty="0" smtClean="0">
              <a:solidFill>
                <a:schemeClr val="accent2"/>
              </a:solidFill>
              <a:latin typeface="Gill Sans"/>
              <a:cs typeface="Gill Sans"/>
            </a:endParaRPr>
          </a:p>
        </p:txBody>
      </p:sp>
      <p:sp>
        <p:nvSpPr>
          <p:cNvPr id="9" name="TextBox 8"/>
          <p:cNvSpPr txBox="1"/>
          <p:nvPr/>
        </p:nvSpPr>
        <p:spPr>
          <a:xfrm>
            <a:off x="7708900" y="1397000"/>
            <a:ext cx="865622" cy="553998"/>
          </a:xfrm>
          <a:prstGeom prst="rect">
            <a:avLst/>
          </a:prstGeom>
          <a:noFill/>
        </p:spPr>
        <p:txBody>
          <a:bodyPr wrap="none" lIns="0" tIns="0" rIns="0" bIns="0" rtlCol="0">
            <a:spAutoFit/>
          </a:bodyPr>
          <a:lstStyle/>
          <a:p>
            <a:r>
              <a:rPr lang="en-US" sz="3600" b="1" dirty="0" smtClean="0">
                <a:solidFill>
                  <a:schemeClr val="accent2"/>
                </a:solidFill>
                <a:latin typeface="Gill Sans"/>
                <a:cs typeface="Gill Sans"/>
              </a:rPr>
              <a:t>$$$</a:t>
            </a:r>
            <a:endParaRPr lang="en-US" sz="3600" b="1" dirty="0" smtClean="0">
              <a:solidFill>
                <a:schemeClr val="accent2"/>
              </a:solidFill>
              <a:latin typeface="Gill Sans"/>
              <a:cs typeface="Gill Sans"/>
            </a:endParaRPr>
          </a:p>
        </p:txBody>
      </p:sp>
      <p:sp>
        <p:nvSpPr>
          <p:cNvPr id="10" name="TextBox 9"/>
          <p:cNvSpPr txBox="1"/>
          <p:nvPr/>
        </p:nvSpPr>
        <p:spPr>
          <a:xfrm>
            <a:off x="5384800" y="1397000"/>
            <a:ext cx="403957" cy="553998"/>
          </a:xfrm>
          <a:prstGeom prst="rect">
            <a:avLst/>
          </a:prstGeom>
          <a:noFill/>
        </p:spPr>
        <p:txBody>
          <a:bodyPr wrap="none" lIns="0" tIns="0" rIns="0" bIns="0" rtlCol="0">
            <a:spAutoFit/>
          </a:bodyPr>
          <a:lstStyle/>
          <a:p>
            <a:r>
              <a:rPr lang="en-US" sz="3600" b="1" dirty="0" smtClean="0">
                <a:solidFill>
                  <a:schemeClr val="accent2"/>
                </a:solidFill>
                <a:latin typeface="Gill Sans"/>
                <a:cs typeface="Gill Sans"/>
              </a:rPr>
              <a:t>1.</a:t>
            </a:r>
            <a:endParaRPr lang="en-US" sz="3600" b="1" dirty="0" smtClean="0">
              <a:solidFill>
                <a:schemeClr val="accent2"/>
              </a:solidFill>
              <a:latin typeface="Gill Sans"/>
              <a:cs typeface="Gill Sans"/>
            </a:endParaRPr>
          </a:p>
        </p:txBody>
      </p:sp>
      <p:pic>
        <p:nvPicPr>
          <p:cNvPr id="4" name="Picture 3"/>
          <p:cNvPicPr>
            <a:picLocks noChangeAspect="1"/>
          </p:cNvPicPr>
          <p:nvPr/>
        </p:nvPicPr>
        <p:blipFill>
          <a:blip r:embed="rId2"/>
          <a:stretch>
            <a:fillRect/>
          </a:stretch>
        </p:blipFill>
        <p:spPr>
          <a:xfrm>
            <a:off x="6604000" y="3924300"/>
            <a:ext cx="2540000" cy="1549400"/>
          </a:xfrm>
          <a:prstGeom prst="rect">
            <a:avLst/>
          </a:prstGeom>
        </p:spPr>
      </p:pic>
    </p:spTree>
    <p:extLst>
      <p:ext uri="{BB962C8B-B14F-4D97-AF65-F5344CB8AC3E}">
        <p14:creationId xmlns:p14="http://schemas.microsoft.com/office/powerpoint/2010/main" val="231735580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ill Sans"/>
                <a:cs typeface="Gill Sans"/>
              </a:rPr>
              <a:t>But what </a:t>
            </a:r>
            <a:r>
              <a:rPr lang="en-US" i="1" dirty="0" smtClean="0">
                <a:solidFill>
                  <a:schemeClr val="accent1"/>
                </a:solidFill>
                <a:latin typeface="Gill Sans"/>
                <a:cs typeface="Gill Sans"/>
              </a:rPr>
              <a:t>drives</a:t>
            </a:r>
            <a:r>
              <a:rPr lang="en-US" dirty="0" smtClean="0">
                <a:solidFill>
                  <a:schemeClr val="accent1"/>
                </a:solidFill>
                <a:latin typeface="Gill Sans"/>
                <a:cs typeface="Gill Sans"/>
              </a:rPr>
              <a:t> </a:t>
            </a:r>
            <a:r>
              <a:rPr lang="en-US" dirty="0" smtClean="0">
                <a:latin typeface="Gill Sans"/>
                <a:cs typeface="Gill Sans"/>
              </a:rPr>
              <a:t>IT Performance?</a:t>
            </a:r>
            <a:endParaRPr lang="en-US" dirty="0">
              <a:latin typeface="Gill Sans"/>
              <a:cs typeface="Gill Sans"/>
            </a:endParaRPr>
          </a:p>
        </p:txBody>
      </p:sp>
      <p:sp>
        <p:nvSpPr>
          <p:cNvPr id="5" name="Rectangle 4"/>
          <p:cNvSpPr/>
          <p:nvPr/>
        </p:nvSpPr>
        <p:spPr bwMode="auto">
          <a:xfrm>
            <a:off x="4878476"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IT Performance</a:t>
            </a:r>
            <a:endParaRPr lang="en-US" dirty="0" smtClean="0">
              <a:solidFill>
                <a:srgbClr val="324353"/>
              </a:solidFill>
              <a:latin typeface="Gill Sans"/>
              <a:cs typeface="Gill Sans"/>
            </a:endParaRPr>
          </a:p>
        </p:txBody>
      </p:sp>
      <p:sp>
        <p:nvSpPr>
          <p:cNvPr id="6" name="Rectangle 5"/>
          <p:cNvSpPr/>
          <p:nvPr/>
        </p:nvSpPr>
        <p:spPr bwMode="auto">
          <a:xfrm>
            <a:off x="7432395"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Org Performance</a:t>
            </a:r>
            <a:endParaRPr lang="en-US" dirty="0" smtClean="0">
              <a:solidFill>
                <a:srgbClr val="324353"/>
              </a:solidFill>
              <a:latin typeface="Gill Sans"/>
              <a:cs typeface="Gill Sans"/>
            </a:endParaRPr>
          </a:p>
        </p:txBody>
      </p:sp>
      <p:cxnSp>
        <p:nvCxnSpPr>
          <p:cNvPr id="13" name="Straight Arrow Connector 12"/>
          <p:cNvCxnSpPr>
            <a:stCxn id="5" idx="3"/>
            <a:endCxn id="6" idx="1"/>
          </p:cNvCxnSpPr>
          <p:nvPr/>
        </p:nvCxnSpPr>
        <p:spPr>
          <a:xfrm>
            <a:off x="6299270" y="2873567"/>
            <a:ext cx="1133125" cy="0"/>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bwMode="auto">
          <a:xfrm>
            <a:off x="2200343" y="2329887"/>
            <a:ext cx="1420794" cy="1094094"/>
          </a:xfrm>
          <a:prstGeom prst="rect">
            <a:avLst/>
          </a:prstGeom>
          <a:solidFill>
            <a:schemeClr val="accent1">
              <a:lumMod val="40000"/>
              <a:lumOff val="6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Continuous Delivery</a:t>
            </a:r>
            <a:endParaRPr lang="en-US" dirty="0" smtClean="0">
              <a:solidFill>
                <a:schemeClr val="tx2"/>
              </a:solidFill>
              <a:latin typeface="Gill Sans"/>
              <a:cs typeface="Gill Sans"/>
            </a:endParaRPr>
          </a:p>
        </p:txBody>
      </p:sp>
      <p:cxnSp>
        <p:nvCxnSpPr>
          <p:cNvPr id="8" name="Straight Arrow Connector 7"/>
          <p:cNvCxnSpPr>
            <a:stCxn id="7" idx="3"/>
          </p:cNvCxnSpPr>
          <p:nvPr/>
        </p:nvCxnSpPr>
        <p:spPr>
          <a:xfrm>
            <a:off x="3621137" y="2876934"/>
            <a:ext cx="1257339" cy="336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9" name="Title 5"/>
          <p:cNvSpPr txBox="1">
            <a:spLocks/>
          </p:cNvSpPr>
          <p:nvPr/>
        </p:nvSpPr>
        <p:spPr bwMode="white">
          <a:xfrm>
            <a:off x="106102" y="4876060"/>
            <a:ext cx="7772400" cy="251306"/>
          </a:xfrm>
          <a:prstGeom prst="rect">
            <a:avLst/>
          </a:prstGeom>
          <a:noFill/>
          <a:ln>
            <a:noFill/>
          </a:ln>
        </p:spPr>
        <p:txBody>
          <a:bodyPr vert="horz" wrap="square" lIns="68558" tIns="68558" rIns="68558" bIns="68558" rtlCol="0" anchor="t" anchorCtr="0">
            <a:spAutoFit/>
          </a:bodyPr>
          <a:lstStyle>
            <a:lvl1pPr algn="l" defTabSz="685567" rtl="0" eaLnBrk="1" latinLnBrk="0" hangingPunct="1">
              <a:lnSpc>
                <a:spcPct val="90000"/>
              </a:lnSpc>
              <a:spcBef>
                <a:spcPts val="0"/>
              </a:spcBef>
              <a:buClr>
                <a:schemeClr val="accent1"/>
              </a:buClr>
              <a:buFont typeface="Arial"/>
              <a:buNone/>
              <a:defRPr lang="en-US" sz="2700" b="1" kern="1200" cap="none" spc="0" baseline="0">
                <a:ln w="3175">
                  <a:noFill/>
                </a:ln>
                <a:solidFill>
                  <a:srgbClr val="435464"/>
                </a:solidFill>
                <a:effectLst/>
                <a:latin typeface="+mj-lt"/>
                <a:ea typeface="+mn-ea"/>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z="800" b="0" dirty="0" smtClean="0">
                <a:solidFill>
                  <a:schemeClr val="tx2"/>
                </a:solidFill>
              </a:rPr>
              <a:t>The </a:t>
            </a:r>
            <a:r>
              <a:rPr lang="en-US" sz="800" b="0" dirty="0" smtClean="0">
                <a:solidFill>
                  <a:schemeClr val="tx2"/>
                </a:solidFill>
              </a:rPr>
              <a:t>2015 </a:t>
            </a:r>
            <a:r>
              <a:rPr lang="en-US" sz="800" b="0" dirty="0" smtClean="0">
                <a:solidFill>
                  <a:schemeClr val="tx2"/>
                </a:solidFill>
              </a:rPr>
              <a:t>DevOps Survey of Practice and its resulting database are the property of Puppet Labs, Inc. and Gene Kim and Associates, LLC. All rights reserved. </a:t>
            </a:r>
            <a:endParaRPr lang="en-US" sz="800" b="0" dirty="0">
              <a:solidFill>
                <a:schemeClr val="tx2"/>
              </a:solidFill>
            </a:endParaRPr>
          </a:p>
        </p:txBody>
      </p:sp>
    </p:spTree>
    <p:extLst>
      <p:ext uri="{BB962C8B-B14F-4D97-AF65-F5344CB8AC3E}">
        <p14:creationId xmlns:p14="http://schemas.microsoft.com/office/powerpoint/2010/main" val="22182825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entagon 17"/>
          <p:cNvSpPr/>
          <p:nvPr/>
        </p:nvSpPr>
        <p:spPr bwMode="auto">
          <a:xfrm>
            <a:off x="165099" y="1651000"/>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Test deployment</a:t>
            </a:r>
          </a:p>
          <a:p>
            <a:pPr algn="ctr" defTabSz="914099"/>
            <a:r>
              <a:rPr lang="en-US" dirty="0" smtClean="0">
                <a:solidFill>
                  <a:schemeClr val="tx2"/>
                </a:solidFill>
                <a:latin typeface="Gill Sans"/>
                <a:cs typeface="Gill Sans"/>
              </a:rPr>
              <a:t>&amp; automation</a:t>
            </a:r>
            <a:endParaRPr lang="en-US" dirty="0" smtClean="0">
              <a:solidFill>
                <a:schemeClr val="tx2"/>
              </a:solidFill>
              <a:latin typeface="Gill Sans"/>
              <a:cs typeface="Gill Sans"/>
            </a:endParaRPr>
          </a:p>
        </p:txBody>
      </p:sp>
      <p:sp>
        <p:nvSpPr>
          <p:cNvPr id="2" name="Title 1"/>
          <p:cNvSpPr>
            <a:spLocks noGrp="1"/>
          </p:cNvSpPr>
          <p:nvPr>
            <p:ph type="title"/>
          </p:nvPr>
        </p:nvSpPr>
        <p:spPr/>
        <p:txBody>
          <a:bodyPr/>
          <a:lstStyle/>
          <a:p>
            <a:r>
              <a:rPr lang="en-US" dirty="0" smtClean="0">
                <a:latin typeface="Gill Sans"/>
                <a:cs typeface="Gill Sans"/>
              </a:rPr>
              <a:t>Continuous Delivery practices</a:t>
            </a:r>
            <a:endParaRPr lang="en-US" dirty="0">
              <a:latin typeface="Gill Sans"/>
              <a:cs typeface="Gill Sans"/>
            </a:endParaRPr>
          </a:p>
        </p:txBody>
      </p:sp>
      <p:sp>
        <p:nvSpPr>
          <p:cNvPr id="9" name="Rectangle 8"/>
          <p:cNvSpPr/>
          <p:nvPr/>
        </p:nvSpPr>
        <p:spPr bwMode="auto">
          <a:xfrm>
            <a:off x="7432395"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alpha val="24000"/>
                  </a:srgbClr>
                </a:solidFill>
                <a:latin typeface="Gill Sans"/>
                <a:cs typeface="Gill Sans"/>
              </a:rPr>
              <a:t>Org Performance</a:t>
            </a:r>
            <a:endParaRPr lang="en-US" dirty="0" smtClean="0">
              <a:solidFill>
                <a:srgbClr val="324353">
                  <a:alpha val="24000"/>
                </a:srgbClr>
              </a:solidFill>
              <a:latin typeface="Gill Sans"/>
              <a:cs typeface="Gill Sans"/>
            </a:endParaRPr>
          </a:p>
        </p:txBody>
      </p:sp>
      <p:sp>
        <p:nvSpPr>
          <p:cNvPr id="10" name="Rectangle 9"/>
          <p:cNvSpPr/>
          <p:nvPr/>
        </p:nvSpPr>
        <p:spPr bwMode="auto">
          <a:xfrm>
            <a:off x="4878476" y="2333254"/>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alpha val="24000"/>
                  </a:srgbClr>
                </a:solidFill>
                <a:latin typeface="Gill Sans"/>
                <a:cs typeface="Gill Sans"/>
              </a:rPr>
              <a:t>IT Performance</a:t>
            </a:r>
            <a:endParaRPr lang="en-US" dirty="0" smtClean="0">
              <a:solidFill>
                <a:srgbClr val="324353">
                  <a:alpha val="24000"/>
                </a:srgbClr>
              </a:solidFill>
              <a:latin typeface="Gill Sans"/>
              <a:cs typeface="Gill Sans"/>
            </a:endParaRPr>
          </a:p>
        </p:txBody>
      </p:sp>
      <p:cxnSp>
        <p:nvCxnSpPr>
          <p:cNvPr id="11" name="Straight Arrow Connector 10"/>
          <p:cNvCxnSpPr/>
          <p:nvPr/>
        </p:nvCxnSpPr>
        <p:spPr>
          <a:xfrm>
            <a:off x="6299270" y="2873567"/>
            <a:ext cx="1133125" cy="0"/>
          </a:xfrm>
          <a:prstGeom prst="straightConnector1">
            <a:avLst/>
          </a:prstGeom>
          <a:ln w="12700" cmpd="sng">
            <a:solidFill>
              <a:schemeClr val="tx2">
                <a:alpha val="25000"/>
              </a:schemeClr>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10" idx="1"/>
          </p:cNvCxnSpPr>
          <p:nvPr/>
        </p:nvCxnSpPr>
        <p:spPr>
          <a:xfrm>
            <a:off x="3621137" y="2873567"/>
            <a:ext cx="1257339" cy="6734"/>
          </a:xfrm>
          <a:prstGeom prst="straightConnector1">
            <a:avLst/>
          </a:prstGeom>
          <a:ln w="12700" cmpd="sng">
            <a:solidFill>
              <a:schemeClr val="tx2">
                <a:alpha val="25000"/>
              </a:schemeClr>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bwMode="auto">
          <a:xfrm>
            <a:off x="2200343" y="2329887"/>
            <a:ext cx="1420794" cy="1094094"/>
          </a:xfrm>
          <a:prstGeom prst="rect">
            <a:avLst/>
          </a:prstGeom>
          <a:solidFill>
            <a:schemeClr val="accent1">
              <a:lumMod val="40000"/>
              <a:lumOff val="6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Continuous Delivery</a:t>
            </a:r>
            <a:endParaRPr lang="en-US" dirty="0" smtClean="0">
              <a:solidFill>
                <a:schemeClr val="tx2"/>
              </a:solidFill>
              <a:latin typeface="Gill Sans"/>
              <a:cs typeface="Gill Sans"/>
            </a:endParaRPr>
          </a:p>
        </p:txBody>
      </p:sp>
      <p:sp>
        <p:nvSpPr>
          <p:cNvPr id="19" name="Pentagon 18"/>
          <p:cNvSpPr/>
          <p:nvPr/>
        </p:nvSpPr>
        <p:spPr bwMode="auto">
          <a:xfrm>
            <a:off x="165099" y="3479800"/>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All production artifacts in version control</a:t>
            </a:r>
            <a:endParaRPr lang="en-US" dirty="0" smtClean="0">
              <a:solidFill>
                <a:schemeClr val="tx2"/>
              </a:solidFill>
              <a:latin typeface="Gill Sans"/>
              <a:cs typeface="Gill Sans"/>
            </a:endParaRPr>
          </a:p>
        </p:txBody>
      </p:sp>
      <p:sp>
        <p:nvSpPr>
          <p:cNvPr id="20" name="Pentagon 19"/>
          <p:cNvSpPr/>
          <p:nvPr/>
        </p:nvSpPr>
        <p:spPr bwMode="auto">
          <a:xfrm>
            <a:off x="165099" y="2569714"/>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Continuous</a:t>
            </a:r>
          </a:p>
          <a:p>
            <a:pPr algn="ctr" defTabSz="914099"/>
            <a:r>
              <a:rPr lang="en-US" dirty="0" smtClean="0">
                <a:solidFill>
                  <a:schemeClr val="tx2"/>
                </a:solidFill>
                <a:latin typeface="Gill Sans"/>
                <a:cs typeface="Gill Sans"/>
              </a:rPr>
              <a:t>integration</a:t>
            </a:r>
            <a:endParaRPr lang="en-US" dirty="0" smtClean="0">
              <a:solidFill>
                <a:schemeClr val="tx2"/>
              </a:solidFill>
              <a:latin typeface="Gill Sans"/>
              <a:cs typeface="Gill Sans"/>
            </a:endParaRPr>
          </a:p>
        </p:txBody>
      </p:sp>
      <p:sp>
        <p:nvSpPr>
          <p:cNvPr id="21" name="Title 5"/>
          <p:cNvSpPr txBox="1">
            <a:spLocks/>
          </p:cNvSpPr>
          <p:nvPr/>
        </p:nvSpPr>
        <p:spPr bwMode="white">
          <a:xfrm>
            <a:off x="106102" y="4876060"/>
            <a:ext cx="7772400" cy="251306"/>
          </a:xfrm>
          <a:prstGeom prst="rect">
            <a:avLst/>
          </a:prstGeom>
          <a:noFill/>
          <a:ln>
            <a:noFill/>
          </a:ln>
        </p:spPr>
        <p:txBody>
          <a:bodyPr vert="horz" wrap="square" lIns="68558" tIns="68558" rIns="68558" bIns="68558" rtlCol="0" anchor="t" anchorCtr="0">
            <a:spAutoFit/>
          </a:bodyPr>
          <a:lstStyle>
            <a:lvl1pPr algn="l" defTabSz="685567" rtl="0" eaLnBrk="1" latinLnBrk="0" hangingPunct="1">
              <a:lnSpc>
                <a:spcPct val="90000"/>
              </a:lnSpc>
              <a:spcBef>
                <a:spcPts val="0"/>
              </a:spcBef>
              <a:buClr>
                <a:schemeClr val="accent1"/>
              </a:buClr>
              <a:buFont typeface="Arial"/>
              <a:buNone/>
              <a:defRPr lang="en-US" sz="2700" b="1" kern="1200" cap="none" spc="0" baseline="0">
                <a:ln w="3175">
                  <a:noFill/>
                </a:ln>
                <a:solidFill>
                  <a:srgbClr val="435464"/>
                </a:solidFill>
                <a:effectLst/>
                <a:latin typeface="+mj-lt"/>
                <a:ea typeface="+mn-ea"/>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z="800" b="0" dirty="0" smtClean="0">
                <a:solidFill>
                  <a:schemeClr val="tx2"/>
                </a:solidFill>
              </a:rPr>
              <a:t>The </a:t>
            </a:r>
            <a:r>
              <a:rPr lang="en-US" sz="800" b="0" dirty="0" smtClean="0">
                <a:solidFill>
                  <a:schemeClr val="tx2"/>
                </a:solidFill>
              </a:rPr>
              <a:t>2015 </a:t>
            </a:r>
            <a:r>
              <a:rPr lang="en-US" sz="800" b="0" dirty="0" smtClean="0">
                <a:solidFill>
                  <a:schemeClr val="tx2"/>
                </a:solidFill>
              </a:rPr>
              <a:t>DevOps Survey of Practice and its resulting database are the property of Puppet Labs, Inc. and Gene Kim and Associates, LLC. All rights reserved. </a:t>
            </a:r>
            <a:endParaRPr lang="en-US" sz="800" b="0" dirty="0">
              <a:solidFill>
                <a:schemeClr val="tx2"/>
              </a:solidFill>
            </a:endParaRPr>
          </a:p>
        </p:txBody>
      </p:sp>
    </p:spTree>
    <p:extLst>
      <p:ext uri="{BB962C8B-B14F-4D97-AF65-F5344CB8AC3E}">
        <p14:creationId xmlns:p14="http://schemas.microsoft.com/office/powerpoint/2010/main" val="197514186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entagon 17"/>
          <p:cNvSpPr/>
          <p:nvPr/>
        </p:nvSpPr>
        <p:spPr bwMode="auto">
          <a:xfrm>
            <a:off x="165099" y="1651000"/>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Test deployment</a:t>
            </a:r>
          </a:p>
          <a:p>
            <a:pPr algn="ctr" defTabSz="914099"/>
            <a:r>
              <a:rPr lang="en-US" dirty="0" smtClean="0">
                <a:solidFill>
                  <a:schemeClr val="tx2"/>
                </a:solidFill>
                <a:latin typeface="Gill Sans"/>
                <a:cs typeface="Gill Sans"/>
              </a:rPr>
              <a:t>&amp; automation</a:t>
            </a:r>
            <a:endParaRPr lang="en-US" dirty="0" smtClean="0">
              <a:solidFill>
                <a:schemeClr val="tx2"/>
              </a:solidFill>
              <a:latin typeface="Gill Sans"/>
              <a:cs typeface="Gill Sans"/>
            </a:endParaRPr>
          </a:p>
        </p:txBody>
      </p:sp>
      <p:sp>
        <p:nvSpPr>
          <p:cNvPr id="2" name="Title 1"/>
          <p:cNvSpPr>
            <a:spLocks noGrp="1"/>
          </p:cNvSpPr>
          <p:nvPr>
            <p:ph type="title"/>
          </p:nvPr>
        </p:nvSpPr>
        <p:spPr>
          <a:xfrm>
            <a:off x="381002" y="342901"/>
            <a:ext cx="8381999" cy="519329"/>
          </a:xfrm>
        </p:spPr>
        <p:txBody>
          <a:bodyPr/>
          <a:lstStyle/>
          <a:p>
            <a:r>
              <a:rPr lang="en-US" dirty="0" smtClean="0">
                <a:latin typeface="Gill Sans"/>
                <a:cs typeface="Gill Sans"/>
              </a:rPr>
              <a:t>Continuous Delivery makes our work better</a:t>
            </a:r>
            <a:endParaRPr lang="en-US" dirty="0">
              <a:latin typeface="Gill Sans"/>
              <a:cs typeface="Gill Sans"/>
            </a:endParaRPr>
          </a:p>
        </p:txBody>
      </p:sp>
      <p:sp>
        <p:nvSpPr>
          <p:cNvPr id="9" name="Rectangle 8"/>
          <p:cNvSpPr/>
          <p:nvPr/>
        </p:nvSpPr>
        <p:spPr bwMode="auto">
          <a:xfrm>
            <a:off x="7432395"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alpha val="24000"/>
                  </a:srgbClr>
                </a:solidFill>
                <a:latin typeface="Gill Sans"/>
                <a:cs typeface="Gill Sans"/>
              </a:rPr>
              <a:t>Org Performance</a:t>
            </a:r>
            <a:endParaRPr lang="en-US" dirty="0" smtClean="0">
              <a:solidFill>
                <a:srgbClr val="324353">
                  <a:alpha val="24000"/>
                </a:srgbClr>
              </a:solidFill>
              <a:latin typeface="Gill Sans"/>
              <a:cs typeface="Gill Sans"/>
            </a:endParaRPr>
          </a:p>
        </p:txBody>
      </p:sp>
      <p:cxnSp>
        <p:nvCxnSpPr>
          <p:cNvPr id="11" name="Straight Arrow Connector 10"/>
          <p:cNvCxnSpPr/>
          <p:nvPr/>
        </p:nvCxnSpPr>
        <p:spPr>
          <a:xfrm>
            <a:off x="6299270" y="2873567"/>
            <a:ext cx="1133125" cy="0"/>
          </a:xfrm>
          <a:prstGeom prst="straightConnector1">
            <a:avLst/>
          </a:prstGeom>
          <a:ln w="12700" cmpd="sng">
            <a:solidFill>
              <a:schemeClr val="tx2">
                <a:alpha val="25000"/>
              </a:schemeClr>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3621137" y="2873567"/>
            <a:ext cx="1257339" cy="6734"/>
          </a:xfrm>
          <a:prstGeom prst="straightConnector1">
            <a:avLst/>
          </a:prstGeom>
          <a:ln w="12700" cmpd="sng">
            <a:solidFill>
              <a:schemeClr val="tx2">
                <a:alpha val="25000"/>
              </a:schemeClr>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bwMode="auto">
          <a:xfrm>
            <a:off x="2200343" y="2329887"/>
            <a:ext cx="1420794" cy="1094094"/>
          </a:xfrm>
          <a:prstGeom prst="rect">
            <a:avLst/>
          </a:prstGeom>
          <a:solidFill>
            <a:schemeClr val="accent1">
              <a:lumMod val="40000"/>
              <a:lumOff val="6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Continuous Delivery</a:t>
            </a:r>
            <a:endParaRPr lang="en-US" dirty="0" smtClean="0">
              <a:solidFill>
                <a:schemeClr val="tx2"/>
              </a:solidFill>
              <a:latin typeface="Gill Sans"/>
              <a:cs typeface="Gill Sans"/>
            </a:endParaRPr>
          </a:p>
        </p:txBody>
      </p:sp>
      <p:sp>
        <p:nvSpPr>
          <p:cNvPr id="19" name="Pentagon 18"/>
          <p:cNvSpPr/>
          <p:nvPr/>
        </p:nvSpPr>
        <p:spPr bwMode="auto">
          <a:xfrm>
            <a:off x="165099" y="3479800"/>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All production artifacts in version control</a:t>
            </a:r>
            <a:endParaRPr lang="en-US" dirty="0" smtClean="0">
              <a:solidFill>
                <a:schemeClr val="tx2"/>
              </a:solidFill>
              <a:latin typeface="Gill Sans"/>
              <a:cs typeface="Gill Sans"/>
            </a:endParaRPr>
          </a:p>
        </p:txBody>
      </p:sp>
      <p:sp>
        <p:nvSpPr>
          <p:cNvPr id="20" name="Pentagon 19"/>
          <p:cNvSpPr/>
          <p:nvPr/>
        </p:nvSpPr>
        <p:spPr bwMode="auto">
          <a:xfrm>
            <a:off x="165099" y="2569714"/>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Continuous</a:t>
            </a:r>
          </a:p>
          <a:p>
            <a:pPr algn="ctr" defTabSz="914099"/>
            <a:r>
              <a:rPr lang="en-US" dirty="0" smtClean="0">
                <a:solidFill>
                  <a:schemeClr val="tx2"/>
                </a:solidFill>
                <a:latin typeface="Gill Sans"/>
                <a:cs typeface="Gill Sans"/>
              </a:rPr>
              <a:t>integration</a:t>
            </a:r>
            <a:endParaRPr lang="en-US" dirty="0" smtClean="0">
              <a:solidFill>
                <a:schemeClr val="tx2"/>
              </a:solidFill>
              <a:latin typeface="Gill Sans"/>
              <a:cs typeface="Gill Sans"/>
            </a:endParaRPr>
          </a:p>
        </p:txBody>
      </p:sp>
      <p:cxnSp>
        <p:nvCxnSpPr>
          <p:cNvPr id="12" name="Straight Arrow Connector 11"/>
          <p:cNvCxnSpPr/>
          <p:nvPr/>
        </p:nvCxnSpPr>
        <p:spPr>
          <a:xfrm>
            <a:off x="3621137" y="2876934"/>
            <a:ext cx="1257339" cy="336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bwMode="auto">
          <a:xfrm>
            <a:off x="4878476" y="2326520"/>
            <a:ext cx="1420794" cy="1094094"/>
          </a:xfrm>
          <a:prstGeom prst="rect">
            <a:avLst/>
          </a:prstGeom>
          <a:solidFill>
            <a:schemeClr val="accent2">
              <a:lumMod val="60000"/>
              <a:lumOff val="4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IT Performance</a:t>
            </a:r>
            <a:endParaRPr lang="en-US" dirty="0" smtClean="0">
              <a:solidFill>
                <a:srgbClr val="324353"/>
              </a:solidFill>
              <a:latin typeface="Gill Sans"/>
              <a:cs typeface="Gill Sans"/>
            </a:endParaRPr>
          </a:p>
        </p:txBody>
      </p:sp>
      <p:sp>
        <p:nvSpPr>
          <p:cNvPr id="15" name="Rectangle 14"/>
          <p:cNvSpPr/>
          <p:nvPr/>
        </p:nvSpPr>
        <p:spPr bwMode="auto">
          <a:xfrm>
            <a:off x="4878476" y="993020"/>
            <a:ext cx="1420794" cy="1094094"/>
          </a:xfrm>
          <a:prstGeom prst="rect">
            <a:avLst/>
          </a:prstGeom>
          <a:solidFill>
            <a:schemeClr val="accent2">
              <a:lumMod val="60000"/>
              <a:lumOff val="4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Lower Change Fail Rates</a:t>
            </a:r>
            <a:endParaRPr lang="en-US" dirty="0" smtClean="0">
              <a:solidFill>
                <a:srgbClr val="324353"/>
              </a:solidFill>
              <a:latin typeface="Gill Sans"/>
              <a:cs typeface="Gill Sans"/>
            </a:endParaRPr>
          </a:p>
        </p:txBody>
      </p:sp>
      <p:cxnSp>
        <p:nvCxnSpPr>
          <p:cNvPr id="16" name="Straight Arrow Connector 15"/>
          <p:cNvCxnSpPr>
            <a:endCxn id="15" idx="1"/>
          </p:cNvCxnSpPr>
          <p:nvPr/>
        </p:nvCxnSpPr>
        <p:spPr>
          <a:xfrm flipV="1">
            <a:off x="3621137" y="1540067"/>
            <a:ext cx="1257339" cy="102964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21" name="Title 5"/>
          <p:cNvSpPr txBox="1">
            <a:spLocks/>
          </p:cNvSpPr>
          <p:nvPr/>
        </p:nvSpPr>
        <p:spPr bwMode="white">
          <a:xfrm>
            <a:off x="106102" y="4876060"/>
            <a:ext cx="7772400" cy="251306"/>
          </a:xfrm>
          <a:prstGeom prst="rect">
            <a:avLst/>
          </a:prstGeom>
          <a:noFill/>
          <a:ln>
            <a:noFill/>
          </a:ln>
        </p:spPr>
        <p:txBody>
          <a:bodyPr vert="horz" wrap="square" lIns="68558" tIns="68558" rIns="68558" bIns="68558" rtlCol="0" anchor="t" anchorCtr="0">
            <a:spAutoFit/>
          </a:bodyPr>
          <a:lstStyle>
            <a:lvl1pPr algn="l" defTabSz="685567" rtl="0" eaLnBrk="1" latinLnBrk="0" hangingPunct="1">
              <a:lnSpc>
                <a:spcPct val="90000"/>
              </a:lnSpc>
              <a:spcBef>
                <a:spcPts val="0"/>
              </a:spcBef>
              <a:buClr>
                <a:schemeClr val="accent1"/>
              </a:buClr>
              <a:buFont typeface="Arial"/>
              <a:buNone/>
              <a:defRPr lang="en-US" sz="2700" b="1" kern="1200" cap="none" spc="0" baseline="0">
                <a:ln w="3175">
                  <a:noFill/>
                </a:ln>
                <a:solidFill>
                  <a:srgbClr val="435464"/>
                </a:solidFill>
                <a:effectLst/>
                <a:latin typeface="+mj-lt"/>
                <a:ea typeface="+mn-ea"/>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z="800" b="0" dirty="0" smtClean="0">
                <a:solidFill>
                  <a:schemeClr val="tx2"/>
                </a:solidFill>
              </a:rPr>
              <a:t>The </a:t>
            </a:r>
            <a:r>
              <a:rPr lang="en-US" sz="800" b="0" dirty="0" smtClean="0">
                <a:solidFill>
                  <a:schemeClr val="tx2"/>
                </a:solidFill>
              </a:rPr>
              <a:t>2015 </a:t>
            </a:r>
            <a:r>
              <a:rPr lang="en-US" sz="800" b="0" dirty="0" smtClean="0">
                <a:solidFill>
                  <a:schemeClr val="tx2"/>
                </a:solidFill>
              </a:rPr>
              <a:t>DevOps Survey of Practice and its resulting database are the property of Puppet Labs, Inc. and Gene Kim and Associates, LLC. All rights reserved. </a:t>
            </a:r>
            <a:endParaRPr lang="en-US" sz="800" b="0" dirty="0">
              <a:solidFill>
                <a:schemeClr val="tx2"/>
              </a:solidFill>
            </a:endParaRPr>
          </a:p>
        </p:txBody>
      </p:sp>
    </p:spTree>
    <p:extLst>
      <p:ext uri="{BB962C8B-B14F-4D97-AF65-F5344CB8AC3E}">
        <p14:creationId xmlns:p14="http://schemas.microsoft.com/office/powerpoint/2010/main" val="345487911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business gears.jpg"/>
          <p:cNvPicPr>
            <a:picLocks noGrp="1" noChangeAspect="1"/>
          </p:cNvPicPr>
          <p:nvPr>
            <p:ph sz="quarter" idx="4294967295"/>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021" r="-3021"/>
          <a:stretch>
            <a:fillRect/>
          </a:stretch>
        </p:blipFill>
        <p:spPr>
          <a:xfrm>
            <a:off x="575316" y="1200150"/>
            <a:ext cx="7924800" cy="3086100"/>
          </a:xfrm>
          <a:prstGeom prst="rect">
            <a:avLst/>
          </a:prstGeom>
        </p:spPr>
      </p:pic>
    </p:spTree>
    <p:extLst>
      <p:ext uri="{BB962C8B-B14F-4D97-AF65-F5344CB8AC3E}">
        <p14:creationId xmlns:p14="http://schemas.microsoft.com/office/powerpoint/2010/main" val="12209122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8301" y="228601"/>
            <a:ext cx="8775700" cy="2019300"/>
          </a:xfrm>
        </p:spPr>
        <p:txBody>
          <a:bodyPr/>
          <a:lstStyle/>
          <a:p>
            <a:pPr marL="0" lvl="1" indent="0">
              <a:lnSpc>
                <a:spcPct val="110000"/>
              </a:lnSpc>
              <a:spcBef>
                <a:spcPts val="0"/>
              </a:spcBef>
              <a:buNone/>
            </a:pPr>
            <a:r>
              <a:rPr lang="en-US" sz="2400" dirty="0">
                <a:solidFill>
                  <a:srgbClr val="3F5364"/>
                </a:solidFill>
                <a:latin typeface="Gill Sans"/>
                <a:cs typeface="Gill Sans"/>
              </a:rPr>
              <a:t>“</a:t>
            </a:r>
            <a:r>
              <a:rPr lang="en-US" sz="2400" i="1" dirty="0">
                <a:solidFill>
                  <a:srgbClr val="3F5364"/>
                </a:solidFill>
                <a:latin typeface="Gill Sans"/>
                <a:cs typeface="Gill Sans"/>
              </a:rPr>
              <a:t>We never had testability before. We have it now. We have this experience and know this stuff is working, and working with controls.” </a:t>
            </a:r>
          </a:p>
          <a:p>
            <a:pPr marL="0" lvl="1" indent="0">
              <a:lnSpc>
                <a:spcPct val="110000"/>
              </a:lnSpc>
              <a:spcBef>
                <a:spcPts val="0"/>
              </a:spcBef>
              <a:buNone/>
            </a:pPr>
            <a:r>
              <a:rPr lang="en-US" sz="2400" i="1" dirty="0">
                <a:solidFill>
                  <a:srgbClr val="3F5364"/>
                </a:solidFill>
                <a:latin typeface="Gill Sans"/>
                <a:cs typeface="Gill Sans"/>
              </a:rPr>
              <a:t>       – Product Owner for Yahoo Chef implementation</a:t>
            </a:r>
            <a:endParaRPr lang="en-US" sz="2400" i="1" dirty="0">
              <a:solidFill>
                <a:schemeClr val="accent2"/>
              </a:solidFill>
              <a:latin typeface="Gill Sans"/>
              <a:cs typeface="Gill Sans"/>
            </a:endParaRPr>
          </a:p>
          <a:p>
            <a:pPr marL="101576" indent="0">
              <a:buNone/>
            </a:pPr>
            <a:endParaRPr lang="en-US" dirty="0" smtClean="0">
              <a:latin typeface="Gill Sans"/>
              <a:cs typeface="Gill Sans"/>
            </a:endParaRPr>
          </a:p>
        </p:txBody>
      </p:sp>
      <p:sp>
        <p:nvSpPr>
          <p:cNvPr id="7" name="TextBox 6"/>
          <p:cNvSpPr txBox="1"/>
          <p:nvPr/>
        </p:nvSpPr>
        <p:spPr>
          <a:xfrm>
            <a:off x="3924300" y="1828800"/>
            <a:ext cx="4673600" cy="3230115"/>
          </a:xfrm>
          <a:prstGeom prst="rect">
            <a:avLst/>
          </a:prstGeom>
          <a:noFill/>
        </p:spPr>
        <p:txBody>
          <a:bodyPr wrap="square" lIns="0" tIns="0" rIns="0" bIns="0" rtlCol="0">
            <a:spAutoFit/>
          </a:bodyPr>
          <a:lstStyle/>
          <a:p>
            <a:pPr marL="88879" indent="0">
              <a:lnSpc>
                <a:spcPct val="110000"/>
              </a:lnSpc>
              <a:spcBef>
                <a:spcPts val="0"/>
              </a:spcBef>
              <a:buNone/>
            </a:pPr>
            <a:r>
              <a:rPr lang="en-US" sz="2300" dirty="0">
                <a:solidFill>
                  <a:srgbClr val="3F5364"/>
                </a:solidFill>
                <a:latin typeface="Gill Sans"/>
                <a:cs typeface="Gill Sans"/>
              </a:rPr>
              <a:t>Automated configuration and deployment of </a:t>
            </a:r>
            <a:r>
              <a:rPr lang="en-US" sz="2300" dirty="0" smtClean="0">
                <a:solidFill>
                  <a:srgbClr val="3F5364"/>
                </a:solidFill>
                <a:latin typeface="Gill Sans"/>
                <a:cs typeface="Gill Sans"/>
              </a:rPr>
              <a:t>250,000 nodes</a:t>
            </a:r>
            <a:endParaRPr lang="en-US" sz="2300" dirty="0">
              <a:solidFill>
                <a:srgbClr val="3F5364"/>
              </a:solidFill>
              <a:latin typeface="Gill Sans"/>
              <a:cs typeface="Gill Sans"/>
            </a:endParaRPr>
          </a:p>
          <a:p>
            <a:pPr marL="418995" lvl="2" indent="0">
              <a:lnSpc>
                <a:spcPct val="110000"/>
              </a:lnSpc>
              <a:spcBef>
                <a:spcPts val="0"/>
              </a:spcBef>
              <a:buNone/>
            </a:pPr>
            <a:r>
              <a:rPr lang="en-US" sz="2000" dirty="0">
                <a:solidFill>
                  <a:srgbClr val="3F5364"/>
                </a:solidFill>
                <a:latin typeface="Gill Sans"/>
                <a:cs typeface="Gill Sans"/>
              </a:rPr>
              <a:t>Can deploy up to 140k node configurations in 8 hours.</a:t>
            </a:r>
          </a:p>
          <a:p>
            <a:pPr marL="88879" indent="0">
              <a:lnSpc>
                <a:spcPct val="110000"/>
              </a:lnSpc>
              <a:spcBef>
                <a:spcPts val="0"/>
              </a:spcBef>
              <a:buNone/>
            </a:pPr>
            <a:endParaRPr lang="en-US" sz="1200" dirty="0" smtClean="0">
              <a:solidFill>
                <a:srgbClr val="3F5364"/>
              </a:solidFill>
              <a:latin typeface="Gill Sans"/>
              <a:cs typeface="Gill Sans"/>
            </a:endParaRPr>
          </a:p>
          <a:p>
            <a:pPr marL="88879" indent="0">
              <a:lnSpc>
                <a:spcPct val="110000"/>
              </a:lnSpc>
              <a:spcBef>
                <a:spcPts val="0"/>
              </a:spcBef>
              <a:buNone/>
            </a:pPr>
            <a:r>
              <a:rPr lang="en-US" sz="2300" dirty="0" smtClean="0">
                <a:solidFill>
                  <a:srgbClr val="3F5364"/>
                </a:solidFill>
                <a:latin typeface="Gill Sans"/>
                <a:cs typeface="Gill Sans"/>
              </a:rPr>
              <a:t>Can</a:t>
            </a:r>
            <a:r>
              <a:rPr lang="en-US" sz="2300" b="1" dirty="0" smtClean="0">
                <a:solidFill>
                  <a:srgbClr val="3F5364"/>
                </a:solidFill>
                <a:latin typeface="Gill Sans"/>
                <a:cs typeface="Gill Sans"/>
              </a:rPr>
              <a:t> </a:t>
            </a:r>
            <a:r>
              <a:rPr lang="en-US" sz="2300" dirty="0">
                <a:solidFill>
                  <a:srgbClr val="3F5364"/>
                </a:solidFill>
                <a:latin typeface="Gill Sans"/>
                <a:cs typeface="Gill Sans"/>
              </a:rPr>
              <a:t>patch entire infrastructure within 6 hours of a patch being made available</a:t>
            </a:r>
            <a:endParaRPr lang="en-US" dirty="0">
              <a:latin typeface="Gill Sans"/>
              <a:cs typeface="Gill Sans"/>
            </a:endParaRPr>
          </a:p>
          <a:p>
            <a:endParaRPr lang="en-US" sz="2400" dirty="0" err="1" smtClean="0"/>
          </a:p>
        </p:txBody>
      </p:sp>
      <p:pic>
        <p:nvPicPr>
          <p:cNvPr id="8" name="Picture 7"/>
          <p:cNvPicPr>
            <a:picLocks noChangeAspect="1"/>
          </p:cNvPicPr>
          <p:nvPr/>
        </p:nvPicPr>
        <p:blipFill>
          <a:blip r:embed="rId2"/>
          <a:stretch>
            <a:fillRect/>
          </a:stretch>
        </p:blipFill>
        <p:spPr>
          <a:xfrm>
            <a:off x="469901" y="1866900"/>
            <a:ext cx="2857500" cy="2857500"/>
          </a:xfrm>
          <a:prstGeom prst="rect">
            <a:avLst/>
          </a:prstGeom>
        </p:spPr>
      </p:pic>
    </p:spTree>
    <p:extLst>
      <p:ext uri="{BB962C8B-B14F-4D97-AF65-F5344CB8AC3E}">
        <p14:creationId xmlns:p14="http://schemas.microsoft.com/office/powerpoint/2010/main" val="3510262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entagon 17"/>
          <p:cNvSpPr/>
          <p:nvPr/>
        </p:nvSpPr>
        <p:spPr bwMode="auto">
          <a:xfrm>
            <a:off x="165099" y="1651000"/>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Test deployment</a:t>
            </a:r>
          </a:p>
          <a:p>
            <a:pPr algn="ctr" defTabSz="914099"/>
            <a:r>
              <a:rPr lang="en-US" dirty="0" smtClean="0">
                <a:solidFill>
                  <a:schemeClr val="tx2"/>
                </a:solidFill>
                <a:latin typeface="Gill Sans"/>
                <a:cs typeface="Gill Sans"/>
              </a:rPr>
              <a:t>&amp; automation</a:t>
            </a:r>
            <a:endParaRPr lang="en-US" dirty="0" smtClean="0">
              <a:solidFill>
                <a:schemeClr val="tx2"/>
              </a:solidFill>
              <a:latin typeface="Gill Sans"/>
              <a:cs typeface="Gill Sans"/>
            </a:endParaRPr>
          </a:p>
        </p:txBody>
      </p:sp>
      <p:sp>
        <p:nvSpPr>
          <p:cNvPr id="2" name="Title 1"/>
          <p:cNvSpPr>
            <a:spLocks noGrp="1"/>
          </p:cNvSpPr>
          <p:nvPr>
            <p:ph type="title"/>
          </p:nvPr>
        </p:nvSpPr>
        <p:spPr>
          <a:xfrm>
            <a:off x="381002" y="342901"/>
            <a:ext cx="8381999" cy="893277"/>
          </a:xfrm>
        </p:spPr>
        <p:txBody>
          <a:bodyPr/>
          <a:lstStyle/>
          <a:p>
            <a:r>
              <a:rPr lang="en-US" dirty="0" smtClean="0">
                <a:latin typeface="Gill Sans"/>
                <a:cs typeface="Gill Sans"/>
              </a:rPr>
              <a:t>Continuous Delivery makes our work better… and makes it </a:t>
            </a:r>
            <a:r>
              <a:rPr lang="en-US" i="1" dirty="0" smtClean="0">
                <a:solidFill>
                  <a:srgbClr val="5AA2DB"/>
                </a:solidFill>
                <a:latin typeface="Gill Sans"/>
                <a:cs typeface="Gill Sans"/>
              </a:rPr>
              <a:t>feel</a:t>
            </a:r>
            <a:r>
              <a:rPr lang="en-US" dirty="0" smtClean="0">
                <a:solidFill>
                  <a:srgbClr val="5AA2DB"/>
                </a:solidFill>
                <a:latin typeface="Gill Sans"/>
                <a:cs typeface="Gill Sans"/>
              </a:rPr>
              <a:t> </a:t>
            </a:r>
            <a:r>
              <a:rPr lang="en-US" dirty="0" smtClean="0">
                <a:latin typeface="Gill Sans"/>
                <a:cs typeface="Gill Sans"/>
              </a:rPr>
              <a:t>better!</a:t>
            </a:r>
            <a:endParaRPr lang="en-US" dirty="0">
              <a:latin typeface="Gill Sans"/>
              <a:cs typeface="Gill Sans"/>
            </a:endParaRPr>
          </a:p>
        </p:txBody>
      </p:sp>
      <p:sp>
        <p:nvSpPr>
          <p:cNvPr id="9" name="Rectangle 8"/>
          <p:cNvSpPr/>
          <p:nvPr/>
        </p:nvSpPr>
        <p:spPr bwMode="auto">
          <a:xfrm>
            <a:off x="7432395"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alpha val="24000"/>
                  </a:srgbClr>
                </a:solidFill>
                <a:latin typeface="Gill Sans"/>
                <a:cs typeface="Gill Sans"/>
              </a:rPr>
              <a:t>Org Performance</a:t>
            </a:r>
            <a:endParaRPr lang="en-US" dirty="0" smtClean="0">
              <a:solidFill>
                <a:srgbClr val="324353">
                  <a:alpha val="24000"/>
                </a:srgbClr>
              </a:solidFill>
              <a:latin typeface="Gill Sans"/>
              <a:cs typeface="Gill Sans"/>
            </a:endParaRPr>
          </a:p>
        </p:txBody>
      </p:sp>
      <p:cxnSp>
        <p:nvCxnSpPr>
          <p:cNvPr id="11" name="Straight Arrow Connector 10"/>
          <p:cNvCxnSpPr/>
          <p:nvPr/>
        </p:nvCxnSpPr>
        <p:spPr>
          <a:xfrm>
            <a:off x="6299270" y="2873567"/>
            <a:ext cx="1133125" cy="0"/>
          </a:xfrm>
          <a:prstGeom prst="straightConnector1">
            <a:avLst/>
          </a:prstGeom>
          <a:ln w="12700" cmpd="sng">
            <a:solidFill>
              <a:schemeClr val="tx2">
                <a:alpha val="25000"/>
              </a:schemeClr>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3621137" y="2873567"/>
            <a:ext cx="1257339" cy="6734"/>
          </a:xfrm>
          <a:prstGeom prst="straightConnector1">
            <a:avLst/>
          </a:prstGeom>
          <a:ln w="12700" cmpd="sng">
            <a:solidFill>
              <a:schemeClr val="tx2">
                <a:alpha val="25000"/>
              </a:schemeClr>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bwMode="auto">
          <a:xfrm>
            <a:off x="2200343" y="2329887"/>
            <a:ext cx="1420794" cy="1094094"/>
          </a:xfrm>
          <a:prstGeom prst="rect">
            <a:avLst/>
          </a:prstGeom>
          <a:solidFill>
            <a:schemeClr val="accent1">
              <a:lumMod val="40000"/>
              <a:lumOff val="6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Continuous Delivery</a:t>
            </a:r>
            <a:endParaRPr lang="en-US" dirty="0" smtClean="0">
              <a:solidFill>
                <a:schemeClr val="tx2"/>
              </a:solidFill>
              <a:latin typeface="Gill Sans"/>
              <a:cs typeface="Gill Sans"/>
            </a:endParaRPr>
          </a:p>
        </p:txBody>
      </p:sp>
      <p:sp>
        <p:nvSpPr>
          <p:cNvPr id="19" name="Pentagon 18"/>
          <p:cNvSpPr/>
          <p:nvPr/>
        </p:nvSpPr>
        <p:spPr bwMode="auto">
          <a:xfrm>
            <a:off x="165099" y="3479800"/>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All production artifacts in version control</a:t>
            </a:r>
            <a:endParaRPr lang="en-US" dirty="0" smtClean="0">
              <a:solidFill>
                <a:schemeClr val="tx2"/>
              </a:solidFill>
              <a:latin typeface="Gill Sans"/>
              <a:cs typeface="Gill Sans"/>
            </a:endParaRPr>
          </a:p>
        </p:txBody>
      </p:sp>
      <p:sp>
        <p:nvSpPr>
          <p:cNvPr id="20" name="Pentagon 19"/>
          <p:cNvSpPr/>
          <p:nvPr/>
        </p:nvSpPr>
        <p:spPr bwMode="auto">
          <a:xfrm>
            <a:off x="165099" y="2569714"/>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Continuous</a:t>
            </a:r>
          </a:p>
          <a:p>
            <a:pPr algn="ctr" defTabSz="914099"/>
            <a:r>
              <a:rPr lang="en-US" dirty="0" smtClean="0">
                <a:solidFill>
                  <a:schemeClr val="tx2"/>
                </a:solidFill>
                <a:latin typeface="Gill Sans"/>
                <a:cs typeface="Gill Sans"/>
              </a:rPr>
              <a:t>integration</a:t>
            </a:r>
            <a:endParaRPr lang="en-US" dirty="0" smtClean="0">
              <a:solidFill>
                <a:schemeClr val="tx2"/>
              </a:solidFill>
              <a:latin typeface="Gill Sans"/>
              <a:cs typeface="Gill Sans"/>
            </a:endParaRPr>
          </a:p>
        </p:txBody>
      </p:sp>
      <p:cxnSp>
        <p:nvCxnSpPr>
          <p:cNvPr id="12" name="Straight Arrow Connector 11"/>
          <p:cNvCxnSpPr/>
          <p:nvPr/>
        </p:nvCxnSpPr>
        <p:spPr>
          <a:xfrm>
            <a:off x="3621137" y="2876934"/>
            <a:ext cx="1257339" cy="336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bwMode="auto">
          <a:xfrm>
            <a:off x="4878476" y="2326520"/>
            <a:ext cx="1420794" cy="1094094"/>
          </a:xfrm>
          <a:prstGeom prst="rect">
            <a:avLst/>
          </a:prstGeom>
          <a:solidFill>
            <a:schemeClr val="accent2">
              <a:lumMod val="60000"/>
              <a:lumOff val="4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IT Performance</a:t>
            </a:r>
            <a:endParaRPr lang="en-US" dirty="0" smtClean="0">
              <a:solidFill>
                <a:srgbClr val="324353"/>
              </a:solidFill>
              <a:latin typeface="Gill Sans"/>
              <a:cs typeface="Gill Sans"/>
            </a:endParaRPr>
          </a:p>
        </p:txBody>
      </p:sp>
      <p:sp>
        <p:nvSpPr>
          <p:cNvPr id="15" name="Rectangle 14"/>
          <p:cNvSpPr/>
          <p:nvPr/>
        </p:nvSpPr>
        <p:spPr bwMode="auto">
          <a:xfrm>
            <a:off x="4878476" y="993020"/>
            <a:ext cx="1420794" cy="1094094"/>
          </a:xfrm>
          <a:prstGeom prst="rect">
            <a:avLst/>
          </a:prstGeom>
          <a:solidFill>
            <a:schemeClr val="accent2">
              <a:lumMod val="60000"/>
              <a:lumOff val="4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Lower Change Fail Rates</a:t>
            </a:r>
            <a:endParaRPr lang="en-US" dirty="0" smtClean="0">
              <a:solidFill>
                <a:srgbClr val="324353"/>
              </a:solidFill>
              <a:latin typeface="Gill Sans"/>
              <a:cs typeface="Gill Sans"/>
            </a:endParaRPr>
          </a:p>
        </p:txBody>
      </p:sp>
      <p:cxnSp>
        <p:nvCxnSpPr>
          <p:cNvPr id="16" name="Straight Arrow Connector 15"/>
          <p:cNvCxnSpPr>
            <a:endCxn id="15" idx="1"/>
          </p:cNvCxnSpPr>
          <p:nvPr/>
        </p:nvCxnSpPr>
        <p:spPr>
          <a:xfrm flipV="1">
            <a:off x="3621137" y="1540067"/>
            <a:ext cx="1257339" cy="102964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bwMode="auto">
          <a:xfrm>
            <a:off x="4878476" y="3723520"/>
            <a:ext cx="1420794" cy="1094094"/>
          </a:xfrm>
          <a:prstGeom prst="rect">
            <a:avLst/>
          </a:prstGeom>
          <a:solidFill>
            <a:schemeClr val="accent3">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Lower Deployment Pain</a:t>
            </a:r>
            <a:endParaRPr lang="en-US" dirty="0" smtClean="0">
              <a:solidFill>
                <a:srgbClr val="324353"/>
              </a:solidFill>
              <a:latin typeface="Gill Sans"/>
              <a:cs typeface="Gill Sans"/>
            </a:endParaRPr>
          </a:p>
        </p:txBody>
      </p:sp>
      <p:cxnSp>
        <p:nvCxnSpPr>
          <p:cNvPr id="21" name="Straight Arrow Connector 20"/>
          <p:cNvCxnSpPr>
            <a:endCxn id="17" idx="1"/>
          </p:cNvCxnSpPr>
          <p:nvPr/>
        </p:nvCxnSpPr>
        <p:spPr>
          <a:xfrm>
            <a:off x="3621137" y="3149600"/>
            <a:ext cx="1257339" cy="112096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22" name="Title 5"/>
          <p:cNvSpPr txBox="1">
            <a:spLocks/>
          </p:cNvSpPr>
          <p:nvPr/>
        </p:nvSpPr>
        <p:spPr bwMode="white">
          <a:xfrm>
            <a:off x="106102" y="4876060"/>
            <a:ext cx="7772400" cy="251306"/>
          </a:xfrm>
          <a:prstGeom prst="rect">
            <a:avLst/>
          </a:prstGeom>
          <a:noFill/>
          <a:ln>
            <a:noFill/>
          </a:ln>
        </p:spPr>
        <p:txBody>
          <a:bodyPr vert="horz" wrap="square" lIns="68558" tIns="68558" rIns="68558" bIns="68558" rtlCol="0" anchor="t" anchorCtr="0">
            <a:spAutoFit/>
          </a:bodyPr>
          <a:lstStyle>
            <a:lvl1pPr algn="l" defTabSz="685567" rtl="0" eaLnBrk="1" latinLnBrk="0" hangingPunct="1">
              <a:lnSpc>
                <a:spcPct val="90000"/>
              </a:lnSpc>
              <a:spcBef>
                <a:spcPts val="0"/>
              </a:spcBef>
              <a:buClr>
                <a:schemeClr val="accent1"/>
              </a:buClr>
              <a:buFont typeface="Arial"/>
              <a:buNone/>
              <a:defRPr lang="en-US" sz="2700" b="1" kern="1200" cap="none" spc="0" baseline="0">
                <a:ln w="3175">
                  <a:noFill/>
                </a:ln>
                <a:solidFill>
                  <a:srgbClr val="435464"/>
                </a:solidFill>
                <a:effectLst/>
                <a:latin typeface="+mj-lt"/>
                <a:ea typeface="+mn-ea"/>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z="800" b="0" dirty="0" smtClean="0">
                <a:solidFill>
                  <a:schemeClr val="tx2"/>
                </a:solidFill>
              </a:rPr>
              <a:t>The </a:t>
            </a:r>
            <a:r>
              <a:rPr lang="en-US" sz="800" b="0" dirty="0" smtClean="0">
                <a:solidFill>
                  <a:schemeClr val="tx2"/>
                </a:solidFill>
              </a:rPr>
              <a:t>2015 </a:t>
            </a:r>
            <a:r>
              <a:rPr lang="en-US" sz="800" b="0" dirty="0" smtClean="0">
                <a:solidFill>
                  <a:schemeClr val="tx2"/>
                </a:solidFill>
              </a:rPr>
              <a:t>DevOps Survey of Practice and its resulting database are the property of Puppet Labs, Inc. and Gene Kim and Associates, LLC. All rights reserved. </a:t>
            </a:r>
            <a:endParaRPr lang="en-US" sz="800" b="0" dirty="0">
              <a:solidFill>
                <a:schemeClr val="tx2"/>
              </a:solidFill>
            </a:endParaRPr>
          </a:p>
        </p:txBody>
      </p:sp>
    </p:spTree>
    <p:extLst>
      <p:ext uri="{BB962C8B-B14F-4D97-AF65-F5344CB8AC3E}">
        <p14:creationId xmlns:p14="http://schemas.microsoft.com/office/powerpoint/2010/main" val="19067785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entagon 17"/>
          <p:cNvSpPr/>
          <p:nvPr/>
        </p:nvSpPr>
        <p:spPr bwMode="auto">
          <a:xfrm>
            <a:off x="165099" y="1651000"/>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Test deployment</a:t>
            </a:r>
          </a:p>
          <a:p>
            <a:pPr algn="ctr" defTabSz="914099"/>
            <a:r>
              <a:rPr lang="en-US" dirty="0" smtClean="0">
                <a:solidFill>
                  <a:schemeClr val="tx2"/>
                </a:solidFill>
                <a:latin typeface="Gill Sans"/>
                <a:cs typeface="Gill Sans"/>
              </a:rPr>
              <a:t>&amp; automation</a:t>
            </a:r>
            <a:endParaRPr lang="en-US" dirty="0" smtClean="0">
              <a:solidFill>
                <a:schemeClr val="tx2"/>
              </a:solidFill>
              <a:latin typeface="Gill Sans"/>
              <a:cs typeface="Gill Sans"/>
            </a:endParaRPr>
          </a:p>
        </p:txBody>
      </p:sp>
      <p:sp>
        <p:nvSpPr>
          <p:cNvPr id="2" name="Title 1"/>
          <p:cNvSpPr>
            <a:spLocks noGrp="1"/>
          </p:cNvSpPr>
          <p:nvPr>
            <p:ph type="title"/>
          </p:nvPr>
        </p:nvSpPr>
        <p:spPr>
          <a:xfrm>
            <a:off x="381002" y="342901"/>
            <a:ext cx="8381999" cy="893277"/>
          </a:xfrm>
        </p:spPr>
        <p:txBody>
          <a:bodyPr/>
          <a:lstStyle/>
          <a:p>
            <a:r>
              <a:rPr lang="en-US" dirty="0" smtClean="0">
                <a:latin typeface="Gill Sans"/>
                <a:cs typeface="Gill Sans"/>
              </a:rPr>
              <a:t>Continuous Delivery makes our work better… and makes it </a:t>
            </a:r>
            <a:r>
              <a:rPr lang="en-US" i="1" dirty="0" smtClean="0">
                <a:solidFill>
                  <a:srgbClr val="5AA2DB"/>
                </a:solidFill>
                <a:latin typeface="Gill Sans"/>
                <a:cs typeface="Gill Sans"/>
              </a:rPr>
              <a:t>feel</a:t>
            </a:r>
            <a:r>
              <a:rPr lang="en-US" dirty="0" smtClean="0">
                <a:solidFill>
                  <a:srgbClr val="5AA2DB"/>
                </a:solidFill>
                <a:latin typeface="Gill Sans"/>
                <a:cs typeface="Gill Sans"/>
              </a:rPr>
              <a:t> </a:t>
            </a:r>
            <a:r>
              <a:rPr lang="en-US" dirty="0" smtClean="0">
                <a:latin typeface="Gill Sans"/>
                <a:cs typeface="Gill Sans"/>
              </a:rPr>
              <a:t>better!</a:t>
            </a:r>
            <a:endParaRPr lang="en-US" dirty="0">
              <a:latin typeface="Gill Sans"/>
              <a:cs typeface="Gill Sans"/>
            </a:endParaRPr>
          </a:p>
        </p:txBody>
      </p:sp>
      <p:cxnSp>
        <p:nvCxnSpPr>
          <p:cNvPr id="14" name="Straight Arrow Connector 13"/>
          <p:cNvCxnSpPr/>
          <p:nvPr/>
        </p:nvCxnSpPr>
        <p:spPr>
          <a:xfrm>
            <a:off x="3621137" y="2873567"/>
            <a:ext cx="1257339" cy="6734"/>
          </a:xfrm>
          <a:prstGeom prst="straightConnector1">
            <a:avLst/>
          </a:prstGeom>
          <a:ln w="12700" cmpd="sng">
            <a:solidFill>
              <a:schemeClr val="tx2">
                <a:alpha val="25000"/>
              </a:schemeClr>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bwMode="auto">
          <a:xfrm>
            <a:off x="2200343" y="2329887"/>
            <a:ext cx="1420794" cy="1094094"/>
          </a:xfrm>
          <a:prstGeom prst="rect">
            <a:avLst/>
          </a:prstGeom>
          <a:solidFill>
            <a:schemeClr val="accent1">
              <a:lumMod val="40000"/>
              <a:lumOff val="6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Continuous Delivery</a:t>
            </a:r>
            <a:endParaRPr lang="en-US" dirty="0" smtClean="0">
              <a:solidFill>
                <a:schemeClr val="tx2"/>
              </a:solidFill>
              <a:latin typeface="Gill Sans"/>
              <a:cs typeface="Gill Sans"/>
            </a:endParaRPr>
          </a:p>
        </p:txBody>
      </p:sp>
      <p:sp>
        <p:nvSpPr>
          <p:cNvPr id="19" name="Pentagon 18"/>
          <p:cNvSpPr/>
          <p:nvPr/>
        </p:nvSpPr>
        <p:spPr bwMode="auto">
          <a:xfrm>
            <a:off x="165099" y="3479800"/>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All production artifacts in version control</a:t>
            </a:r>
            <a:endParaRPr lang="en-US" dirty="0" smtClean="0">
              <a:solidFill>
                <a:schemeClr val="tx2"/>
              </a:solidFill>
              <a:latin typeface="Gill Sans"/>
              <a:cs typeface="Gill Sans"/>
            </a:endParaRPr>
          </a:p>
        </p:txBody>
      </p:sp>
      <p:sp>
        <p:nvSpPr>
          <p:cNvPr id="20" name="Pentagon 19"/>
          <p:cNvSpPr/>
          <p:nvPr/>
        </p:nvSpPr>
        <p:spPr bwMode="auto">
          <a:xfrm>
            <a:off x="165099" y="2569714"/>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Continuous</a:t>
            </a:r>
          </a:p>
          <a:p>
            <a:pPr algn="ctr" defTabSz="914099"/>
            <a:r>
              <a:rPr lang="en-US" dirty="0" smtClean="0">
                <a:solidFill>
                  <a:schemeClr val="tx2"/>
                </a:solidFill>
                <a:latin typeface="Gill Sans"/>
                <a:cs typeface="Gill Sans"/>
              </a:rPr>
              <a:t>integration</a:t>
            </a:r>
            <a:endParaRPr lang="en-US" dirty="0" smtClean="0">
              <a:solidFill>
                <a:schemeClr val="tx2"/>
              </a:solidFill>
              <a:latin typeface="Gill Sans"/>
              <a:cs typeface="Gill Sans"/>
            </a:endParaRPr>
          </a:p>
        </p:txBody>
      </p:sp>
      <p:cxnSp>
        <p:nvCxnSpPr>
          <p:cNvPr id="12" name="Straight Arrow Connector 11"/>
          <p:cNvCxnSpPr/>
          <p:nvPr/>
        </p:nvCxnSpPr>
        <p:spPr>
          <a:xfrm>
            <a:off x="3621137" y="2876934"/>
            <a:ext cx="1257339" cy="336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bwMode="auto">
          <a:xfrm>
            <a:off x="4878476" y="2326520"/>
            <a:ext cx="1420794" cy="1094094"/>
          </a:xfrm>
          <a:prstGeom prst="rect">
            <a:avLst/>
          </a:prstGeom>
          <a:solidFill>
            <a:schemeClr val="accent2">
              <a:lumMod val="60000"/>
              <a:lumOff val="4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IT Performance</a:t>
            </a:r>
            <a:endParaRPr lang="en-US" dirty="0" smtClean="0">
              <a:solidFill>
                <a:srgbClr val="324353"/>
              </a:solidFill>
              <a:latin typeface="Gill Sans"/>
              <a:cs typeface="Gill Sans"/>
            </a:endParaRPr>
          </a:p>
        </p:txBody>
      </p:sp>
      <p:sp>
        <p:nvSpPr>
          <p:cNvPr id="15" name="Rectangle 14"/>
          <p:cNvSpPr/>
          <p:nvPr/>
        </p:nvSpPr>
        <p:spPr bwMode="auto">
          <a:xfrm>
            <a:off x="4878476" y="993020"/>
            <a:ext cx="1420794" cy="1094094"/>
          </a:xfrm>
          <a:prstGeom prst="rect">
            <a:avLst/>
          </a:prstGeom>
          <a:solidFill>
            <a:schemeClr val="accent2">
              <a:lumMod val="60000"/>
              <a:lumOff val="4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Lower Change Fail Rates</a:t>
            </a:r>
            <a:endParaRPr lang="en-US" dirty="0" smtClean="0">
              <a:solidFill>
                <a:srgbClr val="324353"/>
              </a:solidFill>
              <a:latin typeface="Gill Sans"/>
              <a:cs typeface="Gill Sans"/>
            </a:endParaRPr>
          </a:p>
        </p:txBody>
      </p:sp>
      <p:cxnSp>
        <p:nvCxnSpPr>
          <p:cNvPr id="16" name="Straight Arrow Connector 15"/>
          <p:cNvCxnSpPr>
            <a:endCxn id="15" idx="1"/>
          </p:cNvCxnSpPr>
          <p:nvPr/>
        </p:nvCxnSpPr>
        <p:spPr>
          <a:xfrm flipV="1">
            <a:off x="3621137" y="1540067"/>
            <a:ext cx="1257339" cy="102964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bwMode="auto">
          <a:xfrm>
            <a:off x="4878476" y="3723520"/>
            <a:ext cx="1420794" cy="1094094"/>
          </a:xfrm>
          <a:prstGeom prst="rect">
            <a:avLst/>
          </a:prstGeom>
          <a:solidFill>
            <a:schemeClr val="accent3">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Lower Deployment Pain</a:t>
            </a:r>
            <a:endParaRPr lang="en-US" dirty="0" smtClean="0">
              <a:solidFill>
                <a:srgbClr val="324353"/>
              </a:solidFill>
              <a:latin typeface="Gill Sans"/>
              <a:cs typeface="Gill Sans"/>
            </a:endParaRPr>
          </a:p>
        </p:txBody>
      </p:sp>
      <p:cxnSp>
        <p:nvCxnSpPr>
          <p:cNvPr id="21" name="Straight Arrow Connector 20"/>
          <p:cNvCxnSpPr>
            <a:endCxn id="17" idx="1"/>
          </p:cNvCxnSpPr>
          <p:nvPr/>
        </p:nvCxnSpPr>
        <p:spPr>
          <a:xfrm>
            <a:off x="3621137" y="3149600"/>
            <a:ext cx="1257339" cy="112096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24" idx="1"/>
          </p:cNvCxnSpPr>
          <p:nvPr/>
        </p:nvCxnSpPr>
        <p:spPr>
          <a:xfrm>
            <a:off x="6299270" y="2870200"/>
            <a:ext cx="1133125" cy="336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bwMode="auto">
          <a:xfrm>
            <a:off x="7432395"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a:glow rad="228600">
              <a:schemeClr val="accent3">
                <a:satMod val="175000"/>
                <a:alpha val="40000"/>
              </a:scheme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Org Performance</a:t>
            </a:r>
            <a:endParaRPr lang="en-US" dirty="0" smtClean="0">
              <a:solidFill>
                <a:srgbClr val="324353"/>
              </a:solidFill>
              <a:latin typeface="Gill Sans"/>
              <a:cs typeface="Gill Sans"/>
            </a:endParaRPr>
          </a:p>
        </p:txBody>
      </p:sp>
      <p:sp>
        <p:nvSpPr>
          <p:cNvPr id="26" name="Title 5"/>
          <p:cNvSpPr txBox="1">
            <a:spLocks/>
          </p:cNvSpPr>
          <p:nvPr/>
        </p:nvSpPr>
        <p:spPr bwMode="white">
          <a:xfrm>
            <a:off x="106102" y="4876060"/>
            <a:ext cx="7772400" cy="251306"/>
          </a:xfrm>
          <a:prstGeom prst="rect">
            <a:avLst/>
          </a:prstGeom>
          <a:noFill/>
          <a:ln>
            <a:noFill/>
          </a:ln>
        </p:spPr>
        <p:txBody>
          <a:bodyPr vert="horz" wrap="square" lIns="68558" tIns="68558" rIns="68558" bIns="68558" rtlCol="0" anchor="t" anchorCtr="0">
            <a:spAutoFit/>
          </a:bodyPr>
          <a:lstStyle>
            <a:lvl1pPr algn="l" defTabSz="685567" rtl="0" eaLnBrk="1" latinLnBrk="0" hangingPunct="1">
              <a:lnSpc>
                <a:spcPct val="90000"/>
              </a:lnSpc>
              <a:spcBef>
                <a:spcPts val="0"/>
              </a:spcBef>
              <a:buClr>
                <a:schemeClr val="accent1"/>
              </a:buClr>
              <a:buFont typeface="Arial"/>
              <a:buNone/>
              <a:defRPr lang="en-US" sz="2700" b="1" kern="1200" cap="none" spc="0" baseline="0">
                <a:ln w="3175">
                  <a:noFill/>
                </a:ln>
                <a:solidFill>
                  <a:srgbClr val="435464"/>
                </a:solidFill>
                <a:effectLst/>
                <a:latin typeface="+mj-lt"/>
                <a:ea typeface="+mn-ea"/>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z="800" b="0" dirty="0" smtClean="0">
                <a:solidFill>
                  <a:schemeClr val="tx2"/>
                </a:solidFill>
              </a:rPr>
              <a:t>The </a:t>
            </a:r>
            <a:r>
              <a:rPr lang="en-US" sz="800" b="0" dirty="0" smtClean="0">
                <a:solidFill>
                  <a:schemeClr val="tx2"/>
                </a:solidFill>
              </a:rPr>
              <a:t>2015 </a:t>
            </a:r>
            <a:r>
              <a:rPr lang="en-US" sz="800" b="0" dirty="0" smtClean="0">
                <a:solidFill>
                  <a:schemeClr val="tx2"/>
                </a:solidFill>
              </a:rPr>
              <a:t>DevOps Survey of Practice and its resulting database are the property of Puppet Labs, Inc. and Gene Kim and Associates, LLC. All rights reserved. </a:t>
            </a:r>
            <a:endParaRPr lang="en-US" sz="800" b="0" dirty="0">
              <a:solidFill>
                <a:schemeClr val="tx2"/>
              </a:solidFill>
            </a:endParaRPr>
          </a:p>
        </p:txBody>
      </p:sp>
    </p:spTree>
    <p:extLst>
      <p:ext uri="{BB962C8B-B14F-4D97-AF65-F5344CB8AC3E}">
        <p14:creationId xmlns:p14="http://schemas.microsoft.com/office/powerpoint/2010/main" val="304389742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ill Sans"/>
                <a:cs typeface="Gill Sans"/>
              </a:rPr>
              <a:t>But what </a:t>
            </a:r>
            <a:r>
              <a:rPr lang="en-US" u="sng" dirty="0" smtClean="0">
                <a:solidFill>
                  <a:srgbClr val="324353"/>
                </a:solidFill>
                <a:latin typeface="Gill Sans"/>
                <a:cs typeface="Gill Sans"/>
              </a:rPr>
              <a:t>else</a:t>
            </a:r>
            <a:r>
              <a:rPr lang="en-US" dirty="0" smtClean="0">
                <a:solidFill>
                  <a:srgbClr val="324353"/>
                </a:solidFill>
                <a:latin typeface="Gill Sans"/>
                <a:cs typeface="Gill Sans"/>
              </a:rPr>
              <a:t> </a:t>
            </a:r>
            <a:r>
              <a:rPr lang="en-US" i="1" dirty="0" smtClean="0">
                <a:solidFill>
                  <a:schemeClr val="accent1"/>
                </a:solidFill>
                <a:latin typeface="Gill Sans"/>
                <a:cs typeface="Gill Sans"/>
              </a:rPr>
              <a:t>drives</a:t>
            </a:r>
            <a:r>
              <a:rPr lang="en-US" dirty="0" smtClean="0">
                <a:solidFill>
                  <a:schemeClr val="accent1"/>
                </a:solidFill>
                <a:latin typeface="Gill Sans"/>
                <a:cs typeface="Gill Sans"/>
              </a:rPr>
              <a:t> </a:t>
            </a:r>
            <a:r>
              <a:rPr lang="en-US" dirty="0" smtClean="0">
                <a:latin typeface="Gill Sans"/>
                <a:cs typeface="Gill Sans"/>
              </a:rPr>
              <a:t>IT Performance?</a:t>
            </a:r>
            <a:endParaRPr lang="en-US" dirty="0">
              <a:latin typeface="Gill Sans"/>
              <a:cs typeface="Gill Sans"/>
            </a:endParaRPr>
          </a:p>
        </p:txBody>
      </p:sp>
      <p:sp>
        <p:nvSpPr>
          <p:cNvPr id="5" name="Rectangle 4"/>
          <p:cNvSpPr/>
          <p:nvPr/>
        </p:nvSpPr>
        <p:spPr bwMode="auto">
          <a:xfrm>
            <a:off x="4878476"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IT Performance</a:t>
            </a:r>
            <a:endParaRPr lang="en-US" dirty="0" smtClean="0">
              <a:solidFill>
                <a:srgbClr val="324353"/>
              </a:solidFill>
              <a:latin typeface="Gill Sans"/>
              <a:cs typeface="Gill Sans"/>
            </a:endParaRPr>
          </a:p>
        </p:txBody>
      </p:sp>
      <p:sp>
        <p:nvSpPr>
          <p:cNvPr id="6" name="Rectangle 5"/>
          <p:cNvSpPr/>
          <p:nvPr/>
        </p:nvSpPr>
        <p:spPr bwMode="auto">
          <a:xfrm>
            <a:off x="7432395"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Org Performance</a:t>
            </a:r>
            <a:endParaRPr lang="en-US" dirty="0" smtClean="0">
              <a:solidFill>
                <a:srgbClr val="324353"/>
              </a:solidFill>
              <a:latin typeface="Gill Sans"/>
              <a:cs typeface="Gill Sans"/>
            </a:endParaRPr>
          </a:p>
        </p:txBody>
      </p:sp>
      <p:cxnSp>
        <p:nvCxnSpPr>
          <p:cNvPr id="13" name="Straight Arrow Connector 12"/>
          <p:cNvCxnSpPr>
            <a:stCxn id="5" idx="3"/>
            <a:endCxn id="6" idx="1"/>
          </p:cNvCxnSpPr>
          <p:nvPr/>
        </p:nvCxnSpPr>
        <p:spPr>
          <a:xfrm>
            <a:off x="6299270" y="2873567"/>
            <a:ext cx="1133125" cy="0"/>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bwMode="auto">
          <a:xfrm>
            <a:off x="2200343" y="2329887"/>
            <a:ext cx="1420794" cy="1094094"/>
          </a:xfrm>
          <a:prstGeom prst="rect">
            <a:avLst/>
          </a:prstGeom>
          <a:solidFill>
            <a:schemeClr val="accent1">
              <a:lumMod val="40000"/>
              <a:lumOff val="6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Lean Management</a:t>
            </a:r>
            <a:endParaRPr lang="en-US" dirty="0" smtClean="0">
              <a:solidFill>
                <a:schemeClr val="tx2"/>
              </a:solidFill>
              <a:latin typeface="Gill Sans"/>
              <a:cs typeface="Gill Sans"/>
            </a:endParaRPr>
          </a:p>
        </p:txBody>
      </p:sp>
      <p:cxnSp>
        <p:nvCxnSpPr>
          <p:cNvPr id="8" name="Straight Arrow Connector 7"/>
          <p:cNvCxnSpPr>
            <a:stCxn id="7" idx="3"/>
          </p:cNvCxnSpPr>
          <p:nvPr/>
        </p:nvCxnSpPr>
        <p:spPr>
          <a:xfrm>
            <a:off x="3621137" y="2876934"/>
            <a:ext cx="1257339" cy="336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9" name="Title 5"/>
          <p:cNvSpPr txBox="1">
            <a:spLocks/>
          </p:cNvSpPr>
          <p:nvPr/>
        </p:nvSpPr>
        <p:spPr bwMode="white">
          <a:xfrm>
            <a:off x="106102" y="4876060"/>
            <a:ext cx="7772400" cy="251306"/>
          </a:xfrm>
          <a:prstGeom prst="rect">
            <a:avLst/>
          </a:prstGeom>
          <a:noFill/>
          <a:ln>
            <a:noFill/>
          </a:ln>
        </p:spPr>
        <p:txBody>
          <a:bodyPr vert="horz" wrap="square" lIns="68558" tIns="68558" rIns="68558" bIns="68558" rtlCol="0" anchor="t" anchorCtr="0">
            <a:spAutoFit/>
          </a:bodyPr>
          <a:lstStyle>
            <a:lvl1pPr algn="l" defTabSz="685567" rtl="0" eaLnBrk="1" latinLnBrk="0" hangingPunct="1">
              <a:lnSpc>
                <a:spcPct val="90000"/>
              </a:lnSpc>
              <a:spcBef>
                <a:spcPts val="0"/>
              </a:spcBef>
              <a:buClr>
                <a:schemeClr val="accent1"/>
              </a:buClr>
              <a:buFont typeface="Arial"/>
              <a:buNone/>
              <a:defRPr lang="en-US" sz="2700" b="1" kern="1200" cap="none" spc="0" baseline="0">
                <a:ln w="3175">
                  <a:noFill/>
                </a:ln>
                <a:solidFill>
                  <a:srgbClr val="435464"/>
                </a:solidFill>
                <a:effectLst/>
                <a:latin typeface="+mj-lt"/>
                <a:ea typeface="+mn-ea"/>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z="800" b="0" dirty="0" smtClean="0">
                <a:solidFill>
                  <a:schemeClr val="tx2"/>
                </a:solidFill>
              </a:rPr>
              <a:t>The </a:t>
            </a:r>
            <a:r>
              <a:rPr lang="en-US" sz="800" b="0" dirty="0" smtClean="0">
                <a:solidFill>
                  <a:schemeClr val="tx2"/>
                </a:solidFill>
              </a:rPr>
              <a:t>2015 </a:t>
            </a:r>
            <a:r>
              <a:rPr lang="en-US" sz="800" b="0" dirty="0" smtClean="0">
                <a:solidFill>
                  <a:schemeClr val="tx2"/>
                </a:solidFill>
              </a:rPr>
              <a:t>DevOps Survey of Practice and its resulting database are the property of Puppet Labs, Inc. and Gene Kim and Associates, LLC. All rights reserved. </a:t>
            </a:r>
            <a:endParaRPr lang="en-US" sz="800" b="0" dirty="0">
              <a:solidFill>
                <a:schemeClr val="tx2"/>
              </a:solidFill>
            </a:endParaRPr>
          </a:p>
        </p:txBody>
      </p:sp>
    </p:spTree>
    <p:extLst>
      <p:ext uri="{BB962C8B-B14F-4D97-AF65-F5344CB8AC3E}">
        <p14:creationId xmlns:p14="http://schemas.microsoft.com/office/powerpoint/2010/main" val="376243630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entagon 17"/>
          <p:cNvSpPr/>
          <p:nvPr/>
        </p:nvSpPr>
        <p:spPr bwMode="auto">
          <a:xfrm>
            <a:off x="165099" y="1651000"/>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WIP limits: drive improvement</a:t>
            </a:r>
            <a:endParaRPr lang="en-US" dirty="0" smtClean="0">
              <a:solidFill>
                <a:schemeClr val="tx2"/>
              </a:solidFill>
              <a:latin typeface="Gill Sans"/>
              <a:cs typeface="Gill Sans"/>
            </a:endParaRPr>
          </a:p>
        </p:txBody>
      </p:sp>
      <p:sp>
        <p:nvSpPr>
          <p:cNvPr id="2" name="Title 1"/>
          <p:cNvSpPr>
            <a:spLocks noGrp="1"/>
          </p:cNvSpPr>
          <p:nvPr>
            <p:ph type="title"/>
          </p:nvPr>
        </p:nvSpPr>
        <p:spPr/>
        <p:txBody>
          <a:bodyPr/>
          <a:lstStyle/>
          <a:p>
            <a:r>
              <a:rPr lang="en-US" dirty="0" smtClean="0">
                <a:latin typeface="Gill Sans"/>
                <a:cs typeface="Gill Sans"/>
              </a:rPr>
              <a:t>Lean Management practices</a:t>
            </a:r>
            <a:endParaRPr lang="en-US" dirty="0">
              <a:latin typeface="Gill Sans"/>
              <a:cs typeface="Gill Sans"/>
            </a:endParaRPr>
          </a:p>
        </p:txBody>
      </p:sp>
      <p:sp>
        <p:nvSpPr>
          <p:cNvPr id="9" name="Rectangle 8"/>
          <p:cNvSpPr/>
          <p:nvPr/>
        </p:nvSpPr>
        <p:spPr bwMode="auto">
          <a:xfrm>
            <a:off x="7432395"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alpha val="24000"/>
                  </a:srgbClr>
                </a:solidFill>
                <a:latin typeface="Gill Sans"/>
                <a:cs typeface="Gill Sans"/>
              </a:rPr>
              <a:t>Org Performance</a:t>
            </a:r>
            <a:endParaRPr lang="en-US" dirty="0" smtClean="0">
              <a:solidFill>
                <a:srgbClr val="324353">
                  <a:alpha val="24000"/>
                </a:srgbClr>
              </a:solidFill>
              <a:latin typeface="Gill Sans"/>
              <a:cs typeface="Gill Sans"/>
            </a:endParaRPr>
          </a:p>
        </p:txBody>
      </p:sp>
      <p:sp>
        <p:nvSpPr>
          <p:cNvPr id="10" name="Rectangle 9"/>
          <p:cNvSpPr/>
          <p:nvPr/>
        </p:nvSpPr>
        <p:spPr bwMode="auto">
          <a:xfrm>
            <a:off x="4878476" y="2333254"/>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alpha val="24000"/>
                  </a:srgbClr>
                </a:solidFill>
                <a:latin typeface="Gill Sans"/>
                <a:cs typeface="Gill Sans"/>
              </a:rPr>
              <a:t>IT Performance</a:t>
            </a:r>
            <a:endParaRPr lang="en-US" dirty="0" smtClean="0">
              <a:solidFill>
                <a:srgbClr val="324353">
                  <a:alpha val="24000"/>
                </a:srgbClr>
              </a:solidFill>
              <a:latin typeface="Gill Sans"/>
              <a:cs typeface="Gill Sans"/>
            </a:endParaRPr>
          </a:p>
        </p:txBody>
      </p:sp>
      <p:cxnSp>
        <p:nvCxnSpPr>
          <p:cNvPr id="11" name="Straight Arrow Connector 10"/>
          <p:cNvCxnSpPr/>
          <p:nvPr/>
        </p:nvCxnSpPr>
        <p:spPr>
          <a:xfrm>
            <a:off x="6299270" y="2873567"/>
            <a:ext cx="1133125" cy="0"/>
          </a:xfrm>
          <a:prstGeom prst="straightConnector1">
            <a:avLst/>
          </a:prstGeom>
          <a:ln w="12700" cmpd="sng">
            <a:solidFill>
              <a:schemeClr val="tx2">
                <a:alpha val="25000"/>
              </a:schemeClr>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10" idx="1"/>
          </p:cNvCxnSpPr>
          <p:nvPr/>
        </p:nvCxnSpPr>
        <p:spPr>
          <a:xfrm>
            <a:off x="3621137" y="2873567"/>
            <a:ext cx="1257339" cy="6734"/>
          </a:xfrm>
          <a:prstGeom prst="straightConnector1">
            <a:avLst/>
          </a:prstGeom>
          <a:ln w="12700" cmpd="sng">
            <a:solidFill>
              <a:schemeClr val="tx2">
                <a:alpha val="25000"/>
              </a:schemeClr>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bwMode="auto">
          <a:xfrm>
            <a:off x="2200343" y="2329887"/>
            <a:ext cx="1420794" cy="1094094"/>
          </a:xfrm>
          <a:prstGeom prst="rect">
            <a:avLst/>
          </a:prstGeom>
          <a:solidFill>
            <a:schemeClr val="accent1">
              <a:lumMod val="40000"/>
              <a:lumOff val="6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Lean Management</a:t>
            </a:r>
            <a:endParaRPr lang="en-US" dirty="0" smtClean="0">
              <a:solidFill>
                <a:schemeClr val="tx2"/>
              </a:solidFill>
              <a:latin typeface="Gill Sans"/>
              <a:cs typeface="Gill Sans"/>
            </a:endParaRPr>
          </a:p>
        </p:txBody>
      </p:sp>
      <p:sp>
        <p:nvSpPr>
          <p:cNvPr id="19" name="Pentagon 18"/>
          <p:cNvSpPr/>
          <p:nvPr/>
        </p:nvSpPr>
        <p:spPr bwMode="auto">
          <a:xfrm>
            <a:off x="165099" y="3479800"/>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Monitoring to </a:t>
            </a:r>
            <a:r>
              <a:rPr lang="en-US" i="1" dirty="0" smtClean="0">
                <a:solidFill>
                  <a:schemeClr val="tx2"/>
                </a:solidFill>
                <a:latin typeface="Gill Sans"/>
                <a:cs typeface="Gill Sans"/>
              </a:rPr>
              <a:t>make business decisions</a:t>
            </a:r>
            <a:endParaRPr lang="en-US" i="1" dirty="0" smtClean="0">
              <a:solidFill>
                <a:schemeClr val="tx2"/>
              </a:solidFill>
              <a:latin typeface="Gill Sans"/>
              <a:cs typeface="Gill Sans"/>
            </a:endParaRPr>
          </a:p>
        </p:txBody>
      </p:sp>
      <p:sp>
        <p:nvSpPr>
          <p:cNvPr id="20" name="Pentagon 19"/>
          <p:cNvSpPr/>
          <p:nvPr/>
        </p:nvSpPr>
        <p:spPr bwMode="auto">
          <a:xfrm>
            <a:off x="165099" y="2569714"/>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Visualizations to monitor work</a:t>
            </a:r>
            <a:endParaRPr lang="en-US" dirty="0" smtClean="0">
              <a:solidFill>
                <a:schemeClr val="tx2"/>
              </a:solidFill>
              <a:latin typeface="Gill Sans"/>
              <a:cs typeface="Gill Sans"/>
            </a:endParaRPr>
          </a:p>
        </p:txBody>
      </p:sp>
      <p:sp>
        <p:nvSpPr>
          <p:cNvPr id="12" name="Title 5"/>
          <p:cNvSpPr txBox="1">
            <a:spLocks/>
          </p:cNvSpPr>
          <p:nvPr/>
        </p:nvSpPr>
        <p:spPr bwMode="white">
          <a:xfrm>
            <a:off x="106102" y="4876060"/>
            <a:ext cx="7772400" cy="251306"/>
          </a:xfrm>
          <a:prstGeom prst="rect">
            <a:avLst/>
          </a:prstGeom>
          <a:noFill/>
          <a:ln>
            <a:noFill/>
          </a:ln>
        </p:spPr>
        <p:txBody>
          <a:bodyPr vert="horz" wrap="square" lIns="68558" tIns="68558" rIns="68558" bIns="68558" rtlCol="0" anchor="t" anchorCtr="0">
            <a:spAutoFit/>
          </a:bodyPr>
          <a:lstStyle>
            <a:lvl1pPr algn="l" defTabSz="685567" rtl="0" eaLnBrk="1" latinLnBrk="0" hangingPunct="1">
              <a:lnSpc>
                <a:spcPct val="90000"/>
              </a:lnSpc>
              <a:spcBef>
                <a:spcPts val="0"/>
              </a:spcBef>
              <a:buClr>
                <a:schemeClr val="accent1"/>
              </a:buClr>
              <a:buFont typeface="Arial"/>
              <a:buNone/>
              <a:defRPr lang="en-US" sz="2700" b="1" kern="1200" cap="none" spc="0" baseline="0">
                <a:ln w="3175">
                  <a:noFill/>
                </a:ln>
                <a:solidFill>
                  <a:srgbClr val="435464"/>
                </a:solidFill>
                <a:effectLst/>
                <a:latin typeface="+mj-lt"/>
                <a:ea typeface="+mn-ea"/>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z="800" b="0" dirty="0" smtClean="0">
                <a:solidFill>
                  <a:schemeClr val="tx2"/>
                </a:solidFill>
              </a:rPr>
              <a:t>The </a:t>
            </a:r>
            <a:r>
              <a:rPr lang="en-US" sz="800" b="0" dirty="0" smtClean="0">
                <a:solidFill>
                  <a:schemeClr val="tx2"/>
                </a:solidFill>
              </a:rPr>
              <a:t>2015 </a:t>
            </a:r>
            <a:r>
              <a:rPr lang="en-US" sz="800" b="0" dirty="0" smtClean="0">
                <a:solidFill>
                  <a:schemeClr val="tx2"/>
                </a:solidFill>
              </a:rPr>
              <a:t>DevOps Survey of Practice and its resulting database are the property of Puppet Labs, Inc. and Gene Kim and Associates, LLC. All rights reserved. </a:t>
            </a:r>
            <a:endParaRPr lang="en-US" sz="800" b="0" dirty="0">
              <a:solidFill>
                <a:schemeClr val="tx2"/>
              </a:solidFill>
            </a:endParaRPr>
          </a:p>
        </p:txBody>
      </p:sp>
    </p:spTree>
    <p:extLst>
      <p:ext uri="{BB962C8B-B14F-4D97-AF65-F5344CB8AC3E}">
        <p14:creationId xmlns:p14="http://schemas.microsoft.com/office/powerpoint/2010/main" val="217867983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2" y="342901"/>
            <a:ext cx="8381999" cy="519329"/>
          </a:xfrm>
        </p:spPr>
        <p:txBody>
          <a:bodyPr/>
          <a:lstStyle/>
          <a:p>
            <a:r>
              <a:rPr lang="en-US" dirty="0" smtClean="0">
                <a:latin typeface="Gill Sans"/>
                <a:cs typeface="Gill Sans"/>
              </a:rPr>
              <a:t>Lean Management makes our work better</a:t>
            </a:r>
            <a:endParaRPr lang="en-US" dirty="0">
              <a:latin typeface="Gill Sans"/>
              <a:cs typeface="Gill Sans"/>
            </a:endParaRPr>
          </a:p>
        </p:txBody>
      </p:sp>
      <p:sp>
        <p:nvSpPr>
          <p:cNvPr id="9" name="Rectangle 8"/>
          <p:cNvSpPr/>
          <p:nvPr/>
        </p:nvSpPr>
        <p:spPr bwMode="auto">
          <a:xfrm>
            <a:off x="7432395"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alpha val="24000"/>
                  </a:srgbClr>
                </a:solidFill>
                <a:latin typeface="Gill Sans"/>
                <a:cs typeface="Gill Sans"/>
              </a:rPr>
              <a:t>Org Performance</a:t>
            </a:r>
            <a:endParaRPr lang="en-US" dirty="0" smtClean="0">
              <a:solidFill>
                <a:srgbClr val="324353">
                  <a:alpha val="24000"/>
                </a:srgbClr>
              </a:solidFill>
              <a:latin typeface="Gill Sans"/>
              <a:cs typeface="Gill Sans"/>
            </a:endParaRPr>
          </a:p>
        </p:txBody>
      </p:sp>
      <p:cxnSp>
        <p:nvCxnSpPr>
          <p:cNvPr id="11" name="Straight Arrow Connector 10"/>
          <p:cNvCxnSpPr/>
          <p:nvPr/>
        </p:nvCxnSpPr>
        <p:spPr>
          <a:xfrm>
            <a:off x="6299270" y="2873567"/>
            <a:ext cx="1133125" cy="0"/>
          </a:xfrm>
          <a:prstGeom prst="straightConnector1">
            <a:avLst/>
          </a:prstGeom>
          <a:ln w="12700" cmpd="sng">
            <a:solidFill>
              <a:schemeClr val="tx2">
                <a:alpha val="25000"/>
              </a:schemeClr>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3621137" y="2873567"/>
            <a:ext cx="1257339" cy="6734"/>
          </a:xfrm>
          <a:prstGeom prst="straightConnector1">
            <a:avLst/>
          </a:prstGeom>
          <a:ln w="12700" cmpd="sng">
            <a:solidFill>
              <a:schemeClr val="tx2">
                <a:alpha val="25000"/>
              </a:schemeClr>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bwMode="auto">
          <a:xfrm>
            <a:off x="2200343" y="2329887"/>
            <a:ext cx="1420794" cy="1094094"/>
          </a:xfrm>
          <a:prstGeom prst="rect">
            <a:avLst/>
          </a:prstGeom>
          <a:solidFill>
            <a:schemeClr val="accent1">
              <a:lumMod val="40000"/>
              <a:lumOff val="6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Lean Management</a:t>
            </a:r>
            <a:endParaRPr lang="en-US" dirty="0" smtClean="0">
              <a:solidFill>
                <a:schemeClr val="tx2"/>
              </a:solidFill>
              <a:latin typeface="Gill Sans"/>
              <a:cs typeface="Gill Sans"/>
            </a:endParaRPr>
          </a:p>
        </p:txBody>
      </p:sp>
      <p:cxnSp>
        <p:nvCxnSpPr>
          <p:cNvPr id="12" name="Straight Arrow Connector 11"/>
          <p:cNvCxnSpPr/>
          <p:nvPr/>
        </p:nvCxnSpPr>
        <p:spPr>
          <a:xfrm>
            <a:off x="3621137" y="2876934"/>
            <a:ext cx="1257339" cy="336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bwMode="auto">
          <a:xfrm>
            <a:off x="4878476" y="2326520"/>
            <a:ext cx="1420794" cy="1094094"/>
          </a:xfrm>
          <a:prstGeom prst="rect">
            <a:avLst/>
          </a:prstGeom>
          <a:solidFill>
            <a:schemeClr val="accent2">
              <a:lumMod val="60000"/>
              <a:lumOff val="4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IT Performance</a:t>
            </a:r>
            <a:endParaRPr lang="en-US" dirty="0" smtClean="0">
              <a:solidFill>
                <a:srgbClr val="324353"/>
              </a:solidFill>
              <a:latin typeface="Gill Sans"/>
              <a:cs typeface="Gill Sans"/>
            </a:endParaRPr>
          </a:p>
        </p:txBody>
      </p:sp>
      <p:sp>
        <p:nvSpPr>
          <p:cNvPr id="17" name="Pentagon 16"/>
          <p:cNvSpPr/>
          <p:nvPr/>
        </p:nvSpPr>
        <p:spPr bwMode="auto">
          <a:xfrm>
            <a:off x="165099" y="1651000"/>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WIP limits: drive improvement</a:t>
            </a:r>
            <a:endParaRPr lang="en-US" dirty="0" smtClean="0">
              <a:solidFill>
                <a:schemeClr val="tx2"/>
              </a:solidFill>
              <a:latin typeface="Gill Sans"/>
              <a:cs typeface="Gill Sans"/>
            </a:endParaRPr>
          </a:p>
        </p:txBody>
      </p:sp>
      <p:sp>
        <p:nvSpPr>
          <p:cNvPr id="21" name="Pentagon 20"/>
          <p:cNvSpPr/>
          <p:nvPr/>
        </p:nvSpPr>
        <p:spPr bwMode="auto">
          <a:xfrm>
            <a:off x="165099" y="3479800"/>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Monitoring to </a:t>
            </a:r>
            <a:r>
              <a:rPr lang="en-US" i="1" dirty="0" smtClean="0">
                <a:solidFill>
                  <a:schemeClr val="tx2"/>
                </a:solidFill>
                <a:latin typeface="Gill Sans"/>
                <a:cs typeface="Gill Sans"/>
              </a:rPr>
              <a:t>make business decisions</a:t>
            </a:r>
            <a:endParaRPr lang="en-US" i="1" dirty="0" smtClean="0">
              <a:solidFill>
                <a:schemeClr val="tx2"/>
              </a:solidFill>
              <a:latin typeface="Gill Sans"/>
              <a:cs typeface="Gill Sans"/>
            </a:endParaRPr>
          </a:p>
        </p:txBody>
      </p:sp>
      <p:sp>
        <p:nvSpPr>
          <p:cNvPr id="22" name="Pentagon 21"/>
          <p:cNvSpPr/>
          <p:nvPr/>
        </p:nvSpPr>
        <p:spPr bwMode="auto">
          <a:xfrm>
            <a:off x="165099" y="2569714"/>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Visualizations to monitor work</a:t>
            </a:r>
            <a:endParaRPr lang="en-US" dirty="0" smtClean="0">
              <a:solidFill>
                <a:schemeClr val="tx2"/>
              </a:solidFill>
              <a:latin typeface="Gill Sans"/>
              <a:cs typeface="Gill Sans"/>
            </a:endParaRPr>
          </a:p>
        </p:txBody>
      </p:sp>
      <p:sp>
        <p:nvSpPr>
          <p:cNvPr id="23" name="Title 5"/>
          <p:cNvSpPr txBox="1">
            <a:spLocks/>
          </p:cNvSpPr>
          <p:nvPr/>
        </p:nvSpPr>
        <p:spPr bwMode="white">
          <a:xfrm>
            <a:off x="106102" y="4876060"/>
            <a:ext cx="7772400" cy="251306"/>
          </a:xfrm>
          <a:prstGeom prst="rect">
            <a:avLst/>
          </a:prstGeom>
          <a:noFill/>
          <a:ln>
            <a:noFill/>
          </a:ln>
        </p:spPr>
        <p:txBody>
          <a:bodyPr vert="horz" wrap="square" lIns="68558" tIns="68558" rIns="68558" bIns="68558" rtlCol="0" anchor="t" anchorCtr="0">
            <a:spAutoFit/>
          </a:bodyPr>
          <a:lstStyle>
            <a:lvl1pPr algn="l" defTabSz="685567" rtl="0" eaLnBrk="1" latinLnBrk="0" hangingPunct="1">
              <a:lnSpc>
                <a:spcPct val="90000"/>
              </a:lnSpc>
              <a:spcBef>
                <a:spcPts val="0"/>
              </a:spcBef>
              <a:buClr>
                <a:schemeClr val="accent1"/>
              </a:buClr>
              <a:buFont typeface="Arial"/>
              <a:buNone/>
              <a:defRPr lang="en-US" sz="2700" b="1" kern="1200" cap="none" spc="0" baseline="0">
                <a:ln w="3175">
                  <a:noFill/>
                </a:ln>
                <a:solidFill>
                  <a:srgbClr val="435464"/>
                </a:solidFill>
                <a:effectLst/>
                <a:latin typeface="+mj-lt"/>
                <a:ea typeface="+mn-ea"/>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z="800" b="0" dirty="0" smtClean="0">
                <a:solidFill>
                  <a:schemeClr val="tx2"/>
                </a:solidFill>
              </a:rPr>
              <a:t>The </a:t>
            </a:r>
            <a:r>
              <a:rPr lang="en-US" sz="800" b="0" dirty="0" smtClean="0">
                <a:solidFill>
                  <a:schemeClr val="tx2"/>
                </a:solidFill>
              </a:rPr>
              <a:t>2015 </a:t>
            </a:r>
            <a:r>
              <a:rPr lang="en-US" sz="800" b="0" dirty="0" smtClean="0">
                <a:solidFill>
                  <a:schemeClr val="tx2"/>
                </a:solidFill>
              </a:rPr>
              <a:t>DevOps Survey of Practice and its resulting database are the property of Puppet Labs, Inc. and Gene Kim and Associates, LLC. All rights reserved. </a:t>
            </a:r>
            <a:endParaRPr lang="en-US" sz="800" b="0" dirty="0">
              <a:solidFill>
                <a:schemeClr val="tx2"/>
              </a:solidFill>
            </a:endParaRPr>
          </a:p>
        </p:txBody>
      </p:sp>
    </p:spTree>
    <p:extLst>
      <p:ext uri="{BB962C8B-B14F-4D97-AF65-F5344CB8AC3E}">
        <p14:creationId xmlns:p14="http://schemas.microsoft.com/office/powerpoint/2010/main" val="142340787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2" y="129711"/>
            <a:ext cx="8381999" cy="3228900"/>
          </a:xfrm>
        </p:spPr>
        <p:txBody>
          <a:bodyPr/>
          <a:lstStyle/>
          <a:p>
            <a:pPr marL="101576" indent="0">
              <a:buNone/>
            </a:pPr>
            <a:r>
              <a:rPr lang="en-US" sz="2800" dirty="0" smtClean="0">
                <a:latin typeface="Gill Sans"/>
                <a:cs typeface="Gill Sans"/>
              </a:rPr>
              <a:t>“If it moves, graph it.”  </a:t>
            </a:r>
          </a:p>
          <a:p>
            <a:pPr marL="101576" indent="0">
              <a:buNone/>
            </a:pPr>
            <a:r>
              <a:rPr lang="en-US" sz="2400" dirty="0" smtClean="0">
                <a:latin typeface="Gill Sans"/>
                <a:cs typeface="Gill Sans"/>
              </a:rPr>
              <a:t>- Michael </a:t>
            </a:r>
            <a:r>
              <a:rPr lang="en-US" sz="2400" dirty="0" err="1" smtClean="0">
                <a:latin typeface="Gill Sans"/>
                <a:cs typeface="Gill Sans"/>
              </a:rPr>
              <a:t>Rembetsy</a:t>
            </a:r>
            <a:r>
              <a:rPr lang="en-US" sz="2400" dirty="0" smtClean="0">
                <a:latin typeface="Gill Sans"/>
                <a:cs typeface="Gill Sans"/>
              </a:rPr>
              <a:t>, Vice President Operations, </a:t>
            </a:r>
            <a:r>
              <a:rPr lang="en-US" sz="2400" dirty="0" err="1" smtClean="0">
                <a:latin typeface="Gill Sans"/>
                <a:cs typeface="Gill Sans"/>
              </a:rPr>
              <a:t>Etsy</a:t>
            </a:r>
            <a:endParaRPr lang="en-US" sz="2400" dirty="0" smtClean="0">
              <a:latin typeface="Gill Sans"/>
              <a:cs typeface="Gill Sans"/>
            </a:endParaRPr>
          </a:p>
          <a:p>
            <a:pPr marL="101576" indent="0">
              <a:buNone/>
            </a:pPr>
            <a:endParaRPr lang="en-US" dirty="0"/>
          </a:p>
        </p:txBody>
      </p:sp>
      <p:pic>
        <p:nvPicPr>
          <p:cNvPr id="4" name="Picture 3"/>
          <p:cNvPicPr>
            <a:picLocks noChangeAspect="1"/>
          </p:cNvPicPr>
          <p:nvPr/>
        </p:nvPicPr>
        <p:blipFill>
          <a:blip r:embed="rId2"/>
          <a:stretch>
            <a:fillRect/>
          </a:stretch>
        </p:blipFill>
        <p:spPr>
          <a:xfrm>
            <a:off x="596165" y="1155700"/>
            <a:ext cx="6276528" cy="3797300"/>
          </a:xfrm>
          <a:prstGeom prst="rect">
            <a:avLst/>
          </a:prstGeom>
        </p:spPr>
      </p:pic>
      <p:pic>
        <p:nvPicPr>
          <p:cNvPr id="5" name="Picture 4"/>
          <p:cNvPicPr>
            <a:picLocks noChangeAspect="1"/>
          </p:cNvPicPr>
          <p:nvPr/>
        </p:nvPicPr>
        <p:blipFill>
          <a:blip r:embed="rId3"/>
          <a:stretch>
            <a:fillRect/>
          </a:stretch>
        </p:blipFill>
        <p:spPr>
          <a:xfrm>
            <a:off x="7073900" y="0"/>
            <a:ext cx="2065742" cy="2065742"/>
          </a:xfrm>
          <a:prstGeom prst="rect">
            <a:avLst/>
          </a:prstGeom>
        </p:spPr>
      </p:pic>
    </p:spTree>
    <p:extLst>
      <p:ext uri="{BB962C8B-B14F-4D97-AF65-F5344CB8AC3E}">
        <p14:creationId xmlns:p14="http://schemas.microsoft.com/office/powerpoint/2010/main" val="3047560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2" y="342901"/>
            <a:ext cx="8381999" cy="893277"/>
          </a:xfrm>
        </p:spPr>
        <p:txBody>
          <a:bodyPr/>
          <a:lstStyle/>
          <a:p>
            <a:r>
              <a:rPr lang="en-US" dirty="0" smtClean="0">
                <a:latin typeface="Gill Sans"/>
                <a:cs typeface="Gill Sans"/>
              </a:rPr>
              <a:t>Lean Management makes our work better… and makes it </a:t>
            </a:r>
            <a:r>
              <a:rPr lang="en-US" i="1" dirty="0" smtClean="0">
                <a:solidFill>
                  <a:srgbClr val="5AA2DB"/>
                </a:solidFill>
                <a:latin typeface="Gill Sans"/>
                <a:cs typeface="Gill Sans"/>
              </a:rPr>
              <a:t>feel</a:t>
            </a:r>
            <a:r>
              <a:rPr lang="en-US" dirty="0" smtClean="0">
                <a:solidFill>
                  <a:srgbClr val="5AA2DB"/>
                </a:solidFill>
                <a:latin typeface="Gill Sans"/>
                <a:cs typeface="Gill Sans"/>
              </a:rPr>
              <a:t> </a:t>
            </a:r>
            <a:r>
              <a:rPr lang="en-US" dirty="0" smtClean="0">
                <a:latin typeface="Gill Sans"/>
                <a:cs typeface="Gill Sans"/>
              </a:rPr>
              <a:t>better!</a:t>
            </a:r>
            <a:endParaRPr lang="en-US" dirty="0">
              <a:latin typeface="Gill Sans"/>
              <a:cs typeface="Gill Sans"/>
            </a:endParaRPr>
          </a:p>
        </p:txBody>
      </p:sp>
      <p:sp>
        <p:nvSpPr>
          <p:cNvPr id="9" name="Rectangle 8"/>
          <p:cNvSpPr/>
          <p:nvPr/>
        </p:nvSpPr>
        <p:spPr bwMode="auto">
          <a:xfrm>
            <a:off x="7432395"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alpha val="24000"/>
                  </a:srgbClr>
                </a:solidFill>
                <a:latin typeface="Gill Sans"/>
                <a:cs typeface="Gill Sans"/>
              </a:rPr>
              <a:t>Org Performance</a:t>
            </a:r>
            <a:endParaRPr lang="en-US" dirty="0" smtClean="0">
              <a:solidFill>
                <a:srgbClr val="324353">
                  <a:alpha val="24000"/>
                </a:srgbClr>
              </a:solidFill>
              <a:latin typeface="Gill Sans"/>
              <a:cs typeface="Gill Sans"/>
            </a:endParaRPr>
          </a:p>
        </p:txBody>
      </p:sp>
      <p:cxnSp>
        <p:nvCxnSpPr>
          <p:cNvPr id="11" name="Straight Arrow Connector 10"/>
          <p:cNvCxnSpPr/>
          <p:nvPr/>
        </p:nvCxnSpPr>
        <p:spPr>
          <a:xfrm>
            <a:off x="6299270" y="2873567"/>
            <a:ext cx="1133125" cy="0"/>
          </a:xfrm>
          <a:prstGeom prst="straightConnector1">
            <a:avLst/>
          </a:prstGeom>
          <a:ln w="12700" cmpd="sng">
            <a:solidFill>
              <a:schemeClr val="tx2">
                <a:alpha val="25000"/>
              </a:schemeClr>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3621137" y="2873567"/>
            <a:ext cx="1257339" cy="6734"/>
          </a:xfrm>
          <a:prstGeom prst="straightConnector1">
            <a:avLst/>
          </a:prstGeom>
          <a:ln w="12700" cmpd="sng">
            <a:solidFill>
              <a:schemeClr val="tx2">
                <a:alpha val="25000"/>
              </a:schemeClr>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bwMode="auto">
          <a:xfrm>
            <a:off x="2200343" y="2329887"/>
            <a:ext cx="1420794" cy="1094094"/>
          </a:xfrm>
          <a:prstGeom prst="rect">
            <a:avLst/>
          </a:prstGeom>
          <a:solidFill>
            <a:schemeClr val="accent1">
              <a:lumMod val="40000"/>
              <a:lumOff val="6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Lean Management</a:t>
            </a:r>
            <a:endParaRPr lang="en-US" dirty="0" smtClean="0">
              <a:solidFill>
                <a:schemeClr val="tx2"/>
              </a:solidFill>
              <a:latin typeface="Gill Sans"/>
              <a:cs typeface="Gill Sans"/>
            </a:endParaRPr>
          </a:p>
        </p:txBody>
      </p:sp>
      <p:cxnSp>
        <p:nvCxnSpPr>
          <p:cNvPr id="12" name="Straight Arrow Connector 11"/>
          <p:cNvCxnSpPr/>
          <p:nvPr/>
        </p:nvCxnSpPr>
        <p:spPr>
          <a:xfrm>
            <a:off x="3621137" y="2876934"/>
            <a:ext cx="1257339" cy="336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bwMode="auto">
          <a:xfrm>
            <a:off x="4878476" y="2326520"/>
            <a:ext cx="1420794" cy="1094094"/>
          </a:xfrm>
          <a:prstGeom prst="rect">
            <a:avLst/>
          </a:prstGeom>
          <a:solidFill>
            <a:schemeClr val="accent2">
              <a:lumMod val="60000"/>
              <a:lumOff val="4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IT Performance</a:t>
            </a:r>
            <a:endParaRPr lang="en-US" dirty="0" smtClean="0">
              <a:solidFill>
                <a:srgbClr val="324353"/>
              </a:solidFill>
              <a:latin typeface="Gill Sans"/>
              <a:cs typeface="Gill Sans"/>
            </a:endParaRPr>
          </a:p>
        </p:txBody>
      </p:sp>
      <p:sp>
        <p:nvSpPr>
          <p:cNvPr id="15" name="Rectangle 14"/>
          <p:cNvSpPr/>
          <p:nvPr/>
        </p:nvSpPr>
        <p:spPr bwMode="auto">
          <a:xfrm>
            <a:off x="4878476" y="993020"/>
            <a:ext cx="1420794" cy="1094094"/>
          </a:xfrm>
          <a:prstGeom prst="rect">
            <a:avLst/>
          </a:prstGeom>
          <a:solidFill>
            <a:schemeClr val="accent3">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Improved Org Culture (</a:t>
            </a:r>
            <a:r>
              <a:rPr lang="en-US" dirty="0" err="1" smtClean="0">
                <a:solidFill>
                  <a:srgbClr val="324353"/>
                </a:solidFill>
                <a:latin typeface="Gill Sans"/>
                <a:cs typeface="Gill Sans"/>
              </a:rPr>
              <a:t>Westrum</a:t>
            </a:r>
            <a:r>
              <a:rPr lang="en-US" dirty="0" smtClean="0">
                <a:solidFill>
                  <a:srgbClr val="324353"/>
                </a:solidFill>
                <a:latin typeface="Gill Sans"/>
                <a:cs typeface="Gill Sans"/>
              </a:rPr>
              <a:t>)</a:t>
            </a:r>
            <a:endParaRPr lang="en-US" dirty="0" smtClean="0">
              <a:solidFill>
                <a:srgbClr val="324353"/>
              </a:solidFill>
              <a:latin typeface="Gill Sans"/>
              <a:cs typeface="Gill Sans"/>
            </a:endParaRPr>
          </a:p>
        </p:txBody>
      </p:sp>
      <p:cxnSp>
        <p:nvCxnSpPr>
          <p:cNvPr id="16" name="Straight Arrow Connector 15"/>
          <p:cNvCxnSpPr>
            <a:endCxn id="15" idx="1"/>
          </p:cNvCxnSpPr>
          <p:nvPr/>
        </p:nvCxnSpPr>
        <p:spPr>
          <a:xfrm flipV="1">
            <a:off x="3621137" y="1540067"/>
            <a:ext cx="1257339" cy="102964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bwMode="auto">
          <a:xfrm>
            <a:off x="4878476" y="3723520"/>
            <a:ext cx="1420794" cy="1094094"/>
          </a:xfrm>
          <a:prstGeom prst="rect">
            <a:avLst/>
          </a:prstGeom>
          <a:solidFill>
            <a:schemeClr val="accent3">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Decreased Burnout</a:t>
            </a:r>
            <a:endParaRPr lang="en-US" dirty="0" smtClean="0">
              <a:solidFill>
                <a:srgbClr val="324353"/>
              </a:solidFill>
              <a:latin typeface="Gill Sans"/>
              <a:cs typeface="Gill Sans"/>
            </a:endParaRPr>
          </a:p>
        </p:txBody>
      </p:sp>
      <p:cxnSp>
        <p:nvCxnSpPr>
          <p:cNvPr id="21" name="Straight Arrow Connector 20"/>
          <p:cNvCxnSpPr>
            <a:endCxn id="17" idx="1"/>
          </p:cNvCxnSpPr>
          <p:nvPr/>
        </p:nvCxnSpPr>
        <p:spPr>
          <a:xfrm>
            <a:off x="3621137" y="3149600"/>
            <a:ext cx="1257339" cy="112096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22" name="Pentagon 21"/>
          <p:cNvSpPr/>
          <p:nvPr/>
        </p:nvSpPr>
        <p:spPr bwMode="auto">
          <a:xfrm>
            <a:off x="165099" y="1651000"/>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WIP limits: drive improvement</a:t>
            </a:r>
            <a:endParaRPr lang="en-US" dirty="0" smtClean="0">
              <a:solidFill>
                <a:schemeClr val="tx2"/>
              </a:solidFill>
              <a:latin typeface="Gill Sans"/>
              <a:cs typeface="Gill Sans"/>
            </a:endParaRPr>
          </a:p>
        </p:txBody>
      </p:sp>
      <p:sp>
        <p:nvSpPr>
          <p:cNvPr id="23" name="Pentagon 22"/>
          <p:cNvSpPr/>
          <p:nvPr/>
        </p:nvSpPr>
        <p:spPr bwMode="auto">
          <a:xfrm>
            <a:off x="165099" y="3479800"/>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Monitoring to </a:t>
            </a:r>
            <a:r>
              <a:rPr lang="en-US" i="1" dirty="0" smtClean="0">
                <a:solidFill>
                  <a:schemeClr val="tx2"/>
                </a:solidFill>
                <a:latin typeface="Gill Sans"/>
                <a:cs typeface="Gill Sans"/>
              </a:rPr>
              <a:t>make business decisions</a:t>
            </a:r>
            <a:endParaRPr lang="en-US" i="1" dirty="0" smtClean="0">
              <a:solidFill>
                <a:schemeClr val="tx2"/>
              </a:solidFill>
              <a:latin typeface="Gill Sans"/>
              <a:cs typeface="Gill Sans"/>
            </a:endParaRPr>
          </a:p>
        </p:txBody>
      </p:sp>
      <p:sp>
        <p:nvSpPr>
          <p:cNvPr id="24" name="Pentagon 23"/>
          <p:cNvSpPr/>
          <p:nvPr/>
        </p:nvSpPr>
        <p:spPr bwMode="auto">
          <a:xfrm>
            <a:off x="165099" y="2569714"/>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Visualizations to monitor work</a:t>
            </a:r>
            <a:endParaRPr lang="en-US" dirty="0" smtClean="0">
              <a:solidFill>
                <a:schemeClr val="tx2"/>
              </a:solidFill>
              <a:latin typeface="Gill Sans"/>
              <a:cs typeface="Gill Sans"/>
            </a:endParaRPr>
          </a:p>
        </p:txBody>
      </p:sp>
      <p:sp>
        <p:nvSpPr>
          <p:cNvPr id="25" name="Title 5"/>
          <p:cNvSpPr txBox="1">
            <a:spLocks/>
          </p:cNvSpPr>
          <p:nvPr/>
        </p:nvSpPr>
        <p:spPr bwMode="white">
          <a:xfrm>
            <a:off x="106102" y="4876060"/>
            <a:ext cx="7772400" cy="251306"/>
          </a:xfrm>
          <a:prstGeom prst="rect">
            <a:avLst/>
          </a:prstGeom>
          <a:noFill/>
          <a:ln>
            <a:noFill/>
          </a:ln>
        </p:spPr>
        <p:txBody>
          <a:bodyPr vert="horz" wrap="square" lIns="68558" tIns="68558" rIns="68558" bIns="68558" rtlCol="0" anchor="t" anchorCtr="0">
            <a:spAutoFit/>
          </a:bodyPr>
          <a:lstStyle>
            <a:lvl1pPr algn="l" defTabSz="685567" rtl="0" eaLnBrk="1" latinLnBrk="0" hangingPunct="1">
              <a:lnSpc>
                <a:spcPct val="90000"/>
              </a:lnSpc>
              <a:spcBef>
                <a:spcPts val="0"/>
              </a:spcBef>
              <a:buClr>
                <a:schemeClr val="accent1"/>
              </a:buClr>
              <a:buFont typeface="Arial"/>
              <a:buNone/>
              <a:defRPr lang="en-US" sz="2700" b="1" kern="1200" cap="none" spc="0" baseline="0">
                <a:ln w="3175">
                  <a:noFill/>
                </a:ln>
                <a:solidFill>
                  <a:srgbClr val="435464"/>
                </a:solidFill>
                <a:effectLst/>
                <a:latin typeface="+mj-lt"/>
                <a:ea typeface="+mn-ea"/>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z="800" b="0" dirty="0" smtClean="0">
                <a:solidFill>
                  <a:schemeClr val="tx2"/>
                </a:solidFill>
              </a:rPr>
              <a:t>The </a:t>
            </a:r>
            <a:r>
              <a:rPr lang="en-US" sz="800" b="0" dirty="0" smtClean="0">
                <a:solidFill>
                  <a:schemeClr val="tx2"/>
                </a:solidFill>
              </a:rPr>
              <a:t>2015 </a:t>
            </a:r>
            <a:r>
              <a:rPr lang="en-US" sz="800" b="0" dirty="0" smtClean="0">
                <a:solidFill>
                  <a:schemeClr val="tx2"/>
                </a:solidFill>
              </a:rPr>
              <a:t>DevOps Survey of Practice and its resulting database are the property of Puppet Labs, Inc. and Gene Kim and Associates, LLC. All rights reserved. </a:t>
            </a:r>
            <a:endParaRPr lang="en-US" sz="800" b="0" dirty="0">
              <a:solidFill>
                <a:schemeClr val="tx2"/>
              </a:solidFill>
            </a:endParaRPr>
          </a:p>
        </p:txBody>
      </p:sp>
    </p:spTree>
    <p:extLst>
      <p:ext uri="{BB962C8B-B14F-4D97-AF65-F5344CB8AC3E}">
        <p14:creationId xmlns:p14="http://schemas.microsoft.com/office/powerpoint/2010/main" val="427355951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345611"/>
            <a:ext cx="8381999" cy="2092789"/>
          </a:xfrm>
        </p:spPr>
        <p:txBody>
          <a:bodyPr/>
          <a:lstStyle/>
          <a:p>
            <a:pPr marL="101576" indent="0">
              <a:buNone/>
            </a:pPr>
            <a:r>
              <a:rPr lang="en-US" sz="2400" dirty="0" smtClean="0">
                <a:latin typeface="Gill Sans"/>
                <a:cs typeface="Gill Sans"/>
              </a:rPr>
              <a:t>“I was trying to figure out why my team was working themselves to death but not getting anything done… By implementing WIP limits, we were able to focus on our work. Finishing work feels better than sprinting and feeling like a hero in the moment, because that’s only a moment.”</a:t>
            </a:r>
          </a:p>
          <a:p>
            <a:pPr marL="101576" indent="0">
              <a:buNone/>
            </a:pPr>
            <a:r>
              <a:rPr lang="en-US" sz="2400" dirty="0" smtClean="0">
                <a:latin typeface="Gill Sans"/>
                <a:cs typeface="Gill Sans"/>
              </a:rPr>
              <a:t>							</a:t>
            </a:r>
            <a:endParaRPr lang="en-US" sz="2400" dirty="0">
              <a:latin typeface="Gill Sans"/>
              <a:cs typeface="Gill Sans"/>
            </a:endParaRPr>
          </a:p>
        </p:txBody>
      </p:sp>
      <p:pic>
        <p:nvPicPr>
          <p:cNvPr id="4" name="Picture 3"/>
          <p:cNvPicPr>
            <a:picLocks noChangeAspect="1"/>
          </p:cNvPicPr>
          <p:nvPr/>
        </p:nvPicPr>
        <p:blipFill>
          <a:blip r:embed="rId2"/>
          <a:stretch>
            <a:fillRect/>
          </a:stretch>
        </p:blipFill>
        <p:spPr>
          <a:xfrm>
            <a:off x="381000" y="2438400"/>
            <a:ext cx="4775200" cy="2387600"/>
          </a:xfrm>
          <a:prstGeom prst="rect">
            <a:avLst/>
          </a:prstGeom>
        </p:spPr>
      </p:pic>
      <p:sp>
        <p:nvSpPr>
          <p:cNvPr id="6" name="TextBox 5"/>
          <p:cNvSpPr txBox="1"/>
          <p:nvPr/>
        </p:nvSpPr>
        <p:spPr>
          <a:xfrm>
            <a:off x="5448300" y="2298700"/>
            <a:ext cx="3022600" cy="1846659"/>
          </a:xfrm>
          <a:prstGeom prst="rect">
            <a:avLst/>
          </a:prstGeom>
          <a:noFill/>
        </p:spPr>
        <p:txBody>
          <a:bodyPr wrap="square" lIns="0" tIns="0" rIns="0" bIns="0" rtlCol="0">
            <a:spAutoFit/>
          </a:bodyPr>
          <a:lstStyle/>
          <a:p>
            <a:r>
              <a:rPr lang="en-US" sz="2400" dirty="0">
                <a:solidFill>
                  <a:schemeClr val="tx2"/>
                </a:solidFill>
                <a:latin typeface="Gill Sans"/>
                <a:cs typeface="Gill Sans"/>
              </a:rPr>
              <a:t>- Julia </a:t>
            </a:r>
            <a:r>
              <a:rPr lang="en-US" sz="2400" dirty="0" err="1">
                <a:solidFill>
                  <a:schemeClr val="tx2"/>
                </a:solidFill>
                <a:latin typeface="Gill Sans"/>
                <a:cs typeface="Gill Sans"/>
              </a:rPr>
              <a:t>Wester</a:t>
            </a:r>
            <a:r>
              <a:rPr lang="en-US" sz="2400" dirty="0">
                <a:solidFill>
                  <a:schemeClr val="tx2"/>
                </a:solidFill>
                <a:latin typeface="Gill Sans"/>
                <a:cs typeface="Gill Sans"/>
              </a:rPr>
              <a:t>, Development Manager for Turner Sports, Turner Broadcasting</a:t>
            </a:r>
          </a:p>
          <a:p>
            <a:endParaRPr lang="en-US" sz="2400" dirty="0" err="1" smtClean="0">
              <a:solidFill>
                <a:schemeClr val="tx2"/>
              </a:solidFill>
            </a:endParaRPr>
          </a:p>
        </p:txBody>
      </p:sp>
    </p:spTree>
    <p:extLst>
      <p:ext uri="{BB962C8B-B14F-4D97-AF65-F5344CB8AC3E}">
        <p14:creationId xmlns:p14="http://schemas.microsoft.com/office/powerpoint/2010/main" val="187236718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2" y="342901"/>
            <a:ext cx="8381999" cy="893277"/>
          </a:xfrm>
        </p:spPr>
        <p:txBody>
          <a:bodyPr/>
          <a:lstStyle/>
          <a:p>
            <a:r>
              <a:rPr lang="en-US" dirty="0" smtClean="0">
                <a:latin typeface="Gill Sans"/>
                <a:cs typeface="Gill Sans"/>
              </a:rPr>
              <a:t>Lean Management makes our work better… and makes it </a:t>
            </a:r>
            <a:r>
              <a:rPr lang="en-US" i="1" dirty="0" smtClean="0">
                <a:solidFill>
                  <a:srgbClr val="5AA2DB"/>
                </a:solidFill>
                <a:latin typeface="Gill Sans"/>
                <a:cs typeface="Gill Sans"/>
              </a:rPr>
              <a:t>feel</a:t>
            </a:r>
            <a:r>
              <a:rPr lang="en-US" dirty="0" smtClean="0">
                <a:solidFill>
                  <a:srgbClr val="5AA2DB"/>
                </a:solidFill>
                <a:latin typeface="Gill Sans"/>
                <a:cs typeface="Gill Sans"/>
              </a:rPr>
              <a:t> </a:t>
            </a:r>
            <a:r>
              <a:rPr lang="en-US" dirty="0" smtClean="0">
                <a:latin typeface="Gill Sans"/>
                <a:cs typeface="Gill Sans"/>
              </a:rPr>
              <a:t>better!</a:t>
            </a:r>
            <a:endParaRPr lang="en-US" dirty="0">
              <a:latin typeface="Gill Sans"/>
              <a:cs typeface="Gill Sans"/>
            </a:endParaRPr>
          </a:p>
        </p:txBody>
      </p:sp>
      <p:cxnSp>
        <p:nvCxnSpPr>
          <p:cNvPr id="14" name="Straight Arrow Connector 13"/>
          <p:cNvCxnSpPr/>
          <p:nvPr/>
        </p:nvCxnSpPr>
        <p:spPr>
          <a:xfrm>
            <a:off x="3621137" y="2873567"/>
            <a:ext cx="1257339" cy="6734"/>
          </a:xfrm>
          <a:prstGeom prst="straightConnector1">
            <a:avLst/>
          </a:prstGeom>
          <a:ln w="12700" cmpd="sng">
            <a:solidFill>
              <a:schemeClr val="tx2">
                <a:alpha val="25000"/>
              </a:schemeClr>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bwMode="auto">
          <a:xfrm>
            <a:off x="2200343" y="2329887"/>
            <a:ext cx="1420794" cy="1094094"/>
          </a:xfrm>
          <a:prstGeom prst="rect">
            <a:avLst/>
          </a:prstGeom>
          <a:solidFill>
            <a:schemeClr val="accent1">
              <a:lumMod val="40000"/>
              <a:lumOff val="6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Lean Management</a:t>
            </a:r>
            <a:endParaRPr lang="en-US" dirty="0" smtClean="0">
              <a:solidFill>
                <a:schemeClr val="tx2"/>
              </a:solidFill>
              <a:latin typeface="Gill Sans"/>
              <a:cs typeface="Gill Sans"/>
            </a:endParaRPr>
          </a:p>
        </p:txBody>
      </p:sp>
      <p:cxnSp>
        <p:nvCxnSpPr>
          <p:cNvPr id="12" name="Straight Arrow Connector 11"/>
          <p:cNvCxnSpPr/>
          <p:nvPr/>
        </p:nvCxnSpPr>
        <p:spPr>
          <a:xfrm>
            <a:off x="3621137" y="2876934"/>
            <a:ext cx="1257339" cy="336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bwMode="auto">
          <a:xfrm>
            <a:off x="4878476" y="2326520"/>
            <a:ext cx="1420794" cy="1094094"/>
          </a:xfrm>
          <a:prstGeom prst="rect">
            <a:avLst/>
          </a:prstGeom>
          <a:solidFill>
            <a:schemeClr val="accent2">
              <a:lumMod val="60000"/>
              <a:lumOff val="4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IT Performance</a:t>
            </a:r>
            <a:endParaRPr lang="en-US" dirty="0" smtClean="0">
              <a:solidFill>
                <a:srgbClr val="324353"/>
              </a:solidFill>
              <a:latin typeface="Gill Sans"/>
              <a:cs typeface="Gill Sans"/>
            </a:endParaRPr>
          </a:p>
        </p:txBody>
      </p:sp>
      <p:cxnSp>
        <p:nvCxnSpPr>
          <p:cNvPr id="16" name="Straight Arrow Connector 15"/>
          <p:cNvCxnSpPr/>
          <p:nvPr/>
        </p:nvCxnSpPr>
        <p:spPr>
          <a:xfrm flipV="1">
            <a:off x="3621137" y="1540067"/>
            <a:ext cx="1257339" cy="102964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3621137" y="3149600"/>
            <a:ext cx="1257339" cy="112096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24" idx="1"/>
          </p:cNvCxnSpPr>
          <p:nvPr/>
        </p:nvCxnSpPr>
        <p:spPr>
          <a:xfrm>
            <a:off x="6299270" y="2870200"/>
            <a:ext cx="1133125" cy="336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bwMode="auto">
          <a:xfrm>
            <a:off x="7432395"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a:glow rad="228600">
              <a:schemeClr val="accent3">
                <a:satMod val="175000"/>
                <a:alpha val="40000"/>
              </a:scheme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Org Performance</a:t>
            </a:r>
            <a:endParaRPr lang="en-US" dirty="0" smtClean="0">
              <a:solidFill>
                <a:srgbClr val="324353"/>
              </a:solidFill>
              <a:latin typeface="Gill Sans"/>
              <a:cs typeface="Gill Sans"/>
            </a:endParaRPr>
          </a:p>
        </p:txBody>
      </p:sp>
      <p:sp>
        <p:nvSpPr>
          <p:cNvPr id="22" name="Rectangle 21"/>
          <p:cNvSpPr/>
          <p:nvPr/>
        </p:nvSpPr>
        <p:spPr bwMode="auto">
          <a:xfrm>
            <a:off x="4878476" y="993020"/>
            <a:ext cx="1420794" cy="1094094"/>
          </a:xfrm>
          <a:prstGeom prst="rect">
            <a:avLst/>
          </a:prstGeom>
          <a:solidFill>
            <a:schemeClr val="accent3">
              <a:alpha val="75000"/>
            </a:schemeClr>
          </a:solidFill>
          <a:ln>
            <a:solidFill>
              <a:schemeClr val="tx2">
                <a:alpha val="50000"/>
              </a:schemeClr>
            </a:solidFill>
            <a:headEnd type="none" w="med" len="med"/>
            <a:tailEnd type="none" w="med" len="med"/>
          </a:ln>
          <a:effectLst>
            <a:glow rad="228600">
              <a:schemeClr val="bg2">
                <a:alpha val="40000"/>
              </a:scheme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Improved Org Culture (</a:t>
            </a:r>
            <a:r>
              <a:rPr lang="en-US" dirty="0" err="1" smtClean="0">
                <a:solidFill>
                  <a:srgbClr val="324353"/>
                </a:solidFill>
                <a:latin typeface="Gill Sans"/>
                <a:cs typeface="Gill Sans"/>
              </a:rPr>
              <a:t>Westrum</a:t>
            </a:r>
            <a:r>
              <a:rPr lang="en-US" dirty="0" smtClean="0">
                <a:solidFill>
                  <a:srgbClr val="324353"/>
                </a:solidFill>
                <a:latin typeface="Gill Sans"/>
                <a:cs typeface="Gill Sans"/>
              </a:rPr>
              <a:t>)</a:t>
            </a:r>
            <a:endParaRPr lang="en-US" dirty="0" smtClean="0">
              <a:solidFill>
                <a:srgbClr val="324353"/>
              </a:solidFill>
              <a:latin typeface="Gill Sans"/>
              <a:cs typeface="Gill Sans"/>
            </a:endParaRPr>
          </a:p>
        </p:txBody>
      </p:sp>
      <p:sp>
        <p:nvSpPr>
          <p:cNvPr id="25" name="Rectangle 24"/>
          <p:cNvSpPr/>
          <p:nvPr/>
        </p:nvSpPr>
        <p:spPr bwMode="auto">
          <a:xfrm>
            <a:off x="4878476" y="3723520"/>
            <a:ext cx="1420794" cy="1094094"/>
          </a:xfrm>
          <a:prstGeom prst="rect">
            <a:avLst/>
          </a:prstGeom>
          <a:solidFill>
            <a:schemeClr val="accent3">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Decreased Burnout</a:t>
            </a:r>
            <a:endParaRPr lang="en-US" dirty="0" smtClean="0">
              <a:solidFill>
                <a:srgbClr val="324353"/>
              </a:solidFill>
              <a:latin typeface="Gill Sans"/>
              <a:cs typeface="Gill Sans"/>
            </a:endParaRPr>
          </a:p>
        </p:txBody>
      </p:sp>
      <p:cxnSp>
        <p:nvCxnSpPr>
          <p:cNvPr id="26" name="Straight Arrow Connector 25"/>
          <p:cNvCxnSpPr>
            <a:stCxn id="22" idx="3"/>
          </p:cNvCxnSpPr>
          <p:nvPr/>
        </p:nvCxnSpPr>
        <p:spPr>
          <a:xfrm>
            <a:off x="6299270" y="1540067"/>
            <a:ext cx="1133125" cy="1029647"/>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2" idx="2"/>
            <a:endCxn id="13" idx="0"/>
          </p:cNvCxnSpPr>
          <p:nvPr/>
        </p:nvCxnSpPr>
        <p:spPr>
          <a:xfrm>
            <a:off x="5588873" y="2087114"/>
            <a:ext cx="0" cy="239406"/>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28" name="Pentagon 27"/>
          <p:cNvSpPr/>
          <p:nvPr/>
        </p:nvSpPr>
        <p:spPr bwMode="auto">
          <a:xfrm>
            <a:off x="165099" y="1651000"/>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WIP limits: drive improvement</a:t>
            </a:r>
            <a:endParaRPr lang="en-US" dirty="0" smtClean="0">
              <a:solidFill>
                <a:schemeClr val="tx2"/>
              </a:solidFill>
              <a:latin typeface="Gill Sans"/>
              <a:cs typeface="Gill Sans"/>
            </a:endParaRPr>
          </a:p>
        </p:txBody>
      </p:sp>
      <p:sp>
        <p:nvSpPr>
          <p:cNvPr id="29" name="Pentagon 28"/>
          <p:cNvSpPr/>
          <p:nvPr/>
        </p:nvSpPr>
        <p:spPr bwMode="auto">
          <a:xfrm>
            <a:off x="165099" y="3479800"/>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Monitoring to </a:t>
            </a:r>
            <a:r>
              <a:rPr lang="en-US" i="1" dirty="0" smtClean="0">
                <a:solidFill>
                  <a:schemeClr val="tx2"/>
                </a:solidFill>
                <a:latin typeface="Gill Sans"/>
                <a:cs typeface="Gill Sans"/>
              </a:rPr>
              <a:t>make business decisions</a:t>
            </a:r>
            <a:endParaRPr lang="en-US" i="1" dirty="0" smtClean="0">
              <a:solidFill>
                <a:schemeClr val="tx2"/>
              </a:solidFill>
              <a:latin typeface="Gill Sans"/>
              <a:cs typeface="Gill Sans"/>
            </a:endParaRPr>
          </a:p>
        </p:txBody>
      </p:sp>
      <p:sp>
        <p:nvSpPr>
          <p:cNvPr id="30" name="Pentagon 29"/>
          <p:cNvSpPr/>
          <p:nvPr/>
        </p:nvSpPr>
        <p:spPr bwMode="auto">
          <a:xfrm>
            <a:off x="165099" y="2569714"/>
            <a:ext cx="1930401" cy="698500"/>
          </a:xfrm>
          <a:prstGeom prst="homePlate">
            <a:avLst/>
          </a:prstGeom>
          <a:solidFill>
            <a:schemeClr val="accent1">
              <a:lumMod val="40000"/>
              <a:lumOff val="60000"/>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latin typeface="Gill Sans"/>
                <a:cs typeface="Gill Sans"/>
              </a:rPr>
              <a:t>Visualizations to monitor work</a:t>
            </a:r>
            <a:endParaRPr lang="en-US" dirty="0" smtClean="0">
              <a:solidFill>
                <a:schemeClr val="tx2"/>
              </a:solidFill>
              <a:latin typeface="Gill Sans"/>
              <a:cs typeface="Gill Sans"/>
            </a:endParaRPr>
          </a:p>
        </p:txBody>
      </p:sp>
      <p:sp>
        <p:nvSpPr>
          <p:cNvPr id="31" name="Title 5"/>
          <p:cNvSpPr txBox="1">
            <a:spLocks/>
          </p:cNvSpPr>
          <p:nvPr/>
        </p:nvSpPr>
        <p:spPr bwMode="white">
          <a:xfrm>
            <a:off x="106102" y="4876060"/>
            <a:ext cx="7772400" cy="251306"/>
          </a:xfrm>
          <a:prstGeom prst="rect">
            <a:avLst/>
          </a:prstGeom>
          <a:noFill/>
          <a:ln>
            <a:noFill/>
          </a:ln>
        </p:spPr>
        <p:txBody>
          <a:bodyPr vert="horz" wrap="square" lIns="68558" tIns="68558" rIns="68558" bIns="68558" rtlCol="0" anchor="t" anchorCtr="0">
            <a:spAutoFit/>
          </a:bodyPr>
          <a:lstStyle>
            <a:lvl1pPr algn="l" defTabSz="685567" rtl="0" eaLnBrk="1" latinLnBrk="0" hangingPunct="1">
              <a:lnSpc>
                <a:spcPct val="90000"/>
              </a:lnSpc>
              <a:spcBef>
                <a:spcPts val="0"/>
              </a:spcBef>
              <a:buClr>
                <a:schemeClr val="accent1"/>
              </a:buClr>
              <a:buFont typeface="Arial"/>
              <a:buNone/>
              <a:defRPr lang="en-US" sz="2700" b="1" kern="1200" cap="none" spc="0" baseline="0">
                <a:ln w="3175">
                  <a:noFill/>
                </a:ln>
                <a:solidFill>
                  <a:srgbClr val="435464"/>
                </a:solidFill>
                <a:effectLst/>
                <a:latin typeface="+mj-lt"/>
                <a:ea typeface="+mn-ea"/>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z="800" b="0" dirty="0" smtClean="0">
                <a:solidFill>
                  <a:schemeClr val="tx2"/>
                </a:solidFill>
              </a:rPr>
              <a:t>The </a:t>
            </a:r>
            <a:r>
              <a:rPr lang="en-US" sz="800" b="0" dirty="0" smtClean="0">
                <a:solidFill>
                  <a:schemeClr val="tx2"/>
                </a:solidFill>
              </a:rPr>
              <a:t>2015 </a:t>
            </a:r>
            <a:r>
              <a:rPr lang="en-US" sz="800" b="0" dirty="0" smtClean="0">
                <a:solidFill>
                  <a:schemeClr val="tx2"/>
                </a:solidFill>
              </a:rPr>
              <a:t>DevOps Survey of Practice and its resulting database are the property of Puppet Labs, Inc. and Gene Kim and Associates, LLC. All rights reserved. </a:t>
            </a:r>
            <a:endParaRPr lang="en-US" sz="800" b="0" dirty="0">
              <a:solidFill>
                <a:schemeClr val="tx2"/>
              </a:solidFill>
            </a:endParaRPr>
          </a:p>
        </p:txBody>
      </p:sp>
    </p:spTree>
    <p:extLst>
      <p:ext uri="{BB962C8B-B14F-4D97-AF65-F5344CB8AC3E}">
        <p14:creationId xmlns:p14="http://schemas.microsoft.com/office/powerpoint/2010/main" val="366079371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4294967295"/>
          </p:nvPr>
        </p:nvPicPr>
        <p:blipFill>
          <a:blip r:embed="rId3">
            <a:alphaModFix amt="61000"/>
          </a:blip>
          <a:srcRect t="22740" b="22740"/>
          <a:stretch>
            <a:fillRect/>
          </a:stretch>
        </p:blipFill>
        <p:spPr>
          <a:xfrm>
            <a:off x="575316" y="1200150"/>
            <a:ext cx="7924800" cy="3086100"/>
          </a:xfrm>
        </p:spPr>
      </p:pic>
      <p:sp>
        <p:nvSpPr>
          <p:cNvPr id="3" name="TextBox 2"/>
          <p:cNvSpPr txBox="1"/>
          <p:nvPr/>
        </p:nvSpPr>
        <p:spPr>
          <a:xfrm>
            <a:off x="575317" y="578488"/>
            <a:ext cx="3746871" cy="574516"/>
          </a:xfrm>
          <a:prstGeom prst="rect">
            <a:avLst/>
          </a:prstGeom>
          <a:noFill/>
        </p:spPr>
        <p:txBody>
          <a:bodyPr wrap="square" lIns="0" tIns="0" rIns="0" bIns="0" rtlCol="0">
            <a:spAutoFit/>
          </a:bodyPr>
          <a:lstStyle/>
          <a:p>
            <a:pPr algn="ctr">
              <a:lnSpc>
                <a:spcPct val="120000"/>
              </a:lnSpc>
            </a:pPr>
            <a:r>
              <a:rPr lang="en-US" sz="3200" dirty="0" smtClean="0">
                <a:solidFill>
                  <a:schemeClr val="tx2"/>
                </a:solidFill>
                <a:latin typeface="Gill Sans"/>
                <a:cs typeface="Gill Sans"/>
              </a:rPr>
              <a:t>One year later…</a:t>
            </a:r>
            <a:endParaRPr lang="en-US" sz="3200" dirty="0" smtClean="0">
              <a:solidFill>
                <a:schemeClr val="tx2"/>
              </a:solidFill>
              <a:latin typeface="Gill Sans"/>
              <a:cs typeface="Gill Sans"/>
            </a:endParaRPr>
          </a:p>
        </p:txBody>
      </p:sp>
    </p:spTree>
    <p:extLst>
      <p:ext uri="{BB962C8B-B14F-4D97-AF65-F5344CB8AC3E}">
        <p14:creationId xmlns:p14="http://schemas.microsoft.com/office/powerpoint/2010/main" val="93398639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2" y="342901"/>
            <a:ext cx="8585198" cy="519329"/>
          </a:xfrm>
        </p:spPr>
        <p:txBody>
          <a:bodyPr/>
          <a:lstStyle/>
          <a:p>
            <a:r>
              <a:rPr lang="en-US" dirty="0" smtClean="0">
                <a:latin typeface="Gill Sans"/>
                <a:cs typeface="Gill Sans"/>
              </a:rPr>
              <a:t>DevOps drives IT &amp; Organizational Performance</a:t>
            </a:r>
            <a:endParaRPr lang="en-US" dirty="0">
              <a:latin typeface="Gill Sans"/>
              <a:cs typeface="Gill Sans"/>
            </a:endParaRPr>
          </a:p>
        </p:txBody>
      </p:sp>
      <p:sp>
        <p:nvSpPr>
          <p:cNvPr id="4" name="TextBox 3"/>
          <p:cNvSpPr txBox="1"/>
          <p:nvPr/>
        </p:nvSpPr>
        <p:spPr>
          <a:xfrm>
            <a:off x="1270000" y="1727200"/>
            <a:ext cx="3287408" cy="1846659"/>
          </a:xfrm>
          <a:prstGeom prst="rect">
            <a:avLst/>
          </a:prstGeom>
          <a:noFill/>
        </p:spPr>
        <p:txBody>
          <a:bodyPr wrap="none" lIns="0" tIns="0" rIns="0" bIns="0" rtlCol="0">
            <a:spAutoFit/>
          </a:bodyPr>
          <a:lstStyle/>
          <a:p>
            <a:r>
              <a:rPr lang="en-US" sz="2400" dirty="0" smtClean="0">
                <a:solidFill>
                  <a:schemeClr val="tx2"/>
                </a:solidFill>
                <a:latin typeface="ＭＳ ゴシック"/>
                <a:ea typeface="ＭＳ ゴシック"/>
                <a:cs typeface="ＭＳ ゴシック"/>
              </a:rPr>
              <a:t>☐</a:t>
            </a:r>
            <a:r>
              <a:rPr lang="en-US" sz="2400" dirty="0" smtClean="0">
                <a:solidFill>
                  <a:schemeClr val="tx2"/>
                </a:solidFill>
                <a:latin typeface="Gill Sans"/>
                <a:cs typeface="Gill Sans"/>
              </a:rPr>
              <a:t> Tooling </a:t>
            </a:r>
            <a:r>
              <a:rPr lang="en-US" sz="2400" dirty="0" smtClean="0">
                <a:solidFill>
                  <a:schemeClr val="tx2"/>
                </a:solidFill>
                <a:latin typeface="Gill Sans"/>
                <a:cs typeface="Gill Sans"/>
              </a:rPr>
              <a:t>and automation</a:t>
            </a:r>
          </a:p>
          <a:p>
            <a:endParaRPr lang="en-US" sz="2400" dirty="0" smtClean="0">
              <a:solidFill>
                <a:schemeClr val="tx2"/>
              </a:solidFill>
              <a:latin typeface="Gill Sans"/>
              <a:cs typeface="Gill Sans"/>
            </a:endParaRPr>
          </a:p>
          <a:p>
            <a:r>
              <a:rPr lang="en-US" sz="2400" dirty="0">
                <a:solidFill>
                  <a:schemeClr val="tx2"/>
                </a:solidFill>
                <a:latin typeface="ＭＳ ゴシック"/>
                <a:ea typeface="ＭＳ ゴシック"/>
                <a:cs typeface="ＭＳ ゴシック"/>
              </a:rPr>
              <a:t>☐</a:t>
            </a:r>
            <a:r>
              <a:rPr lang="en-US" sz="2400" dirty="0">
                <a:solidFill>
                  <a:schemeClr val="tx2"/>
                </a:solidFill>
                <a:latin typeface="Gill Sans"/>
                <a:cs typeface="Gill Sans"/>
              </a:rPr>
              <a:t> </a:t>
            </a:r>
            <a:r>
              <a:rPr lang="en-US" sz="2400" dirty="0" smtClean="0">
                <a:solidFill>
                  <a:schemeClr val="tx2"/>
                </a:solidFill>
                <a:latin typeface="Gill Sans"/>
                <a:cs typeface="Gill Sans"/>
              </a:rPr>
              <a:t>Practice and process</a:t>
            </a:r>
          </a:p>
          <a:p>
            <a:endParaRPr lang="en-US" sz="2400" dirty="0">
              <a:solidFill>
                <a:schemeClr val="tx2"/>
              </a:solidFill>
              <a:latin typeface="Gill Sans"/>
              <a:cs typeface="Gill Sans"/>
            </a:endParaRPr>
          </a:p>
          <a:p>
            <a:r>
              <a:rPr lang="en-US" sz="2400" dirty="0">
                <a:solidFill>
                  <a:schemeClr val="tx2"/>
                </a:solidFill>
                <a:latin typeface="ＭＳ ゴシック"/>
                <a:ea typeface="ＭＳ ゴシック"/>
                <a:cs typeface="ＭＳ ゴシック"/>
              </a:rPr>
              <a:t>☐</a:t>
            </a:r>
            <a:r>
              <a:rPr lang="en-US" sz="2400" dirty="0">
                <a:solidFill>
                  <a:schemeClr val="tx2"/>
                </a:solidFill>
                <a:latin typeface="Gill Sans"/>
                <a:cs typeface="Gill Sans"/>
              </a:rPr>
              <a:t> </a:t>
            </a:r>
            <a:r>
              <a:rPr lang="en-US" sz="2400" dirty="0" smtClean="0">
                <a:solidFill>
                  <a:schemeClr val="tx2"/>
                </a:solidFill>
                <a:latin typeface="Gill Sans"/>
                <a:cs typeface="Gill Sans"/>
              </a:rPr>
              <a:t>Culture</a:t>
            </a:r>
            <a:endParaRPr lang="en-US" sz="2400" dirty="0">
              <a:solidFill>
                <a:schemeClr val="tx2"/>
              </a:solidFill>
              <a:latin typeface="Gill Sans"/>
              <a:cs typeface="Gill Sans"/>
            </a:endParaRPr>
          </a:p>
        </p:txBody>
      </p:sp>
    </p:spTree>
    <p:extLst>
      <p:ext uri="{BB962C8B-B14F-4D97-AF65-F5344CB8AC3E}">
        <p14:creationId xmlns:p14="http://schemas.microsoft.com/office/powerpoint/2010/main" val="289993995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2" y="342901"/>
            <a:ext cx="8585198" cy="519329"/>
          </a:xfrm>
        </p:spPr>
        <p:txBody>
          <a:bodyPr/>
          <a:lstStyle/>
          <a:p>
            <a:r>
              <a:rPr lang="en-US" dirty="0" smtClean="0">
                <a:latin typeface="Gill Sans"/>
                <a:cs typeface="Gill Sans"/>
              </a:rPr>
              <a:t>DevOps drives IT &amp; Organizational Performance</a:t>
            </a:r>
            <a:endParaRPr lang="en-US" dirty="0">
              <a:latin typeface="Gill Sans"/>
              <a:cs typeface="Gill Sans"/>
            </a:endParaRPr>
          </a:p>
        </p:txBody>
      </p:sp>
      <p:sp>
        <p:nvSpPr>
          <p:cNvPr id="4" name="TextBox 3"/>
          <p:cNvSpPr txBox="1"/>
          <p:nvPr/>
        </p:nvSpPr>
        <p:spPr>
          <a:xfrm>
            <a:off x="1270000" y="1727200"/>
            <a:ext cx="6054242" cy="2215991"/>
          </a:xfrm>
          <a:prstGeom prst="rect">
            <a:avLst/>
          </a:prstGeom>
          <a:noFill/>
        </p:spPr>
        <p:txBody>
          <a:bodyPr wrap="none" lIns="0" tIns="0" rIns="0" bIns="0" rtlCol="0">
            <a:spAutoFit/>
          </a:bodyPr>
          <a:lstStyle/>
          <a:p>
            <a:pPr marL="342900" indent="-342900">
              <a:buFont typeface="Wingdings" charset="0"/>
              <a:buChar char="þ"/>
            </a:pPr>
            <a:r>
              <a:rPr lang="en-US" sz="2400" dirty="0" smtClean="0">
                <a:solidFill>
                  <a:schemeClr val="tx2"/>
                </a:solidFill>
                <a:latin typeface="Gill Sans"/>
                <a:cs typeface="Gill Sans"/>
              </a:rPr>
              <a:t>Tooling </a:t>
            </a:r>
            <a:r>
              <a:rPr lang="en-US" sz="2400" dirty="0" smtClean="0">
                <a:solidFill>
                  <a:schemeClr val="tx2"/>
                </a:solidFill>
                <a:latin typeface="Gill Sans"/>
                <a:cs typeface="Gill Sans"/>
              </a:rPr>
              <a:t>and automation </a:t>
            </a:r>
          </a:p>
          <a:p>
            <a:r>
              <a:rPr lang="en-US" sz="2400" dirty="0">
                <a:solidFill>
                  <a:schemeClr val="tx2"/>
                </a:solidFill>
                <a:latin typeface="Gill Sans"/>
                <a:cs typeface="Gill Sans"/>
              </a:rPr>
              <a:t>	</a:t>
            </a:r>
            <a:r>
              <a:rPr lang="en-US" sz="2400" dirty="0" smtClean="0">
                <a:solidFill>
                  <a:schemeClr val="tx2"/>
                </a:solidFill>
                <a:latin typeface="Gill Sans"/>
                <a:cs typeface="Gill Sans"/>
              </a:rPr>
              <a:t>Continuous Delivery</a:t>
            </a:r>
            <a:endParaRPr lang="en-US" sz="2400" dirty="0" smtClean="0">
              <a:solidFill>
                <a:schemeClr val="tx2"/>
              </a:solidFill>
              <a:latin typeface="Gill Sans"/>
              <a:cs typeface="Gill Sans"/>
            </a:endParaRPr>
          </a:p>
          <a:p>
            <a:pPr marL="342900" indent="-342900">
              <a:buFont typeface="Wingdings" charset="0"/>
              <a:buChar char="þ"/>
            </a:pPr>
            <a:r>
              <a:rPr lang="en-US" sz="2400" dirty="0" smtClean="0">
                <a:solidFill>
                  <a:schemeClr val="tx2"/>
                </a:solidFill>
                <a:latin typeface="Gill Sans"/>
                <a:cs typeface="Gill Sans"/>
              </a:rPr>
              <a:t>Practice and process</a:t>
            </a:r>
          </a:p>
          <a:p>
            <a:r>
              <a:rPr lang="en-US" sz="2400" dirty="0">
                <a:solidFill>
                  <a:schemeClr val="tx2"/>
                </a:solidFill>
                <a:latin typeface="Gill Sans"/>
                <a:cs typeface="Gill Sans"/>
              </a:rPr>
              <a:t>	</a:t>
            </a:r>
            <a:r>
              <a:rPr lang="en-US" sz="2400" dirty="0" smtClean="0">
                <a:solidFill>
                  <a:schemeClr val="tx2"/>
                </a:solidFill>
                <a:latin typeface="Gill Sans"/>
                <a:cs typeface="Gill Sans"/>
              </a:rPr>
              <a:t>Lean Management</a:t>
            </a:r>
            <a:endParaRPr lang="en-US" sz="2400" dirty="0">
              <a:solidFill>
                <a:schemeClr val="tx2"/>
              </a:solidFill>
              <a:latin typeface="Gill Sans"/>
              <a:cs typeface="Gill Sans"/>
            </a:endParaRPr>
          </a:p>
          <a:p>
            <a:pPr marL="342900" indent="-342900">
              <a:buFont typeface="Wingdings" charset="0"/>
              <a:buChar char="þ"/>
            </a:pPr>
            <a:r>
              <a:rPr lang="en-US" sz="2400" dirty="0" smtClean="0">
                <a:solidFill>
                  <a:schemeClr val="tx2"/>
                </a:solidFill>
                <a:latin typeface="Gill Sans"/>
                <a:cs typeface="Gill Sans"/>
              </a:rPr>
              <a:t>Culture</a:t>
            </a:r>
          </a:p>
          <a:p>
            <a:r>
              <a:rPr lang="en-US" sz="2400" dirty="0">
                <a:solidFill>
                  <a:schemeClr val="tx2"/>
                </a:solidFill>
                <a:latin typeface="Gill Sans"/>
                <a:cs typeface="Gill Sans"/>
              </a:rPr>
              <a:t>	</a:t>
            </a:r>
            <a:r>
              <a:rPr lang="en-US" sz="2400" dirty="0" err="1" smtClean="0">
                <a:solidFill>
                  <a:schemeClr val="tx2"/>
                </a:solidFill>
                <a:latin typeface="Gill Sans"/>
                <a:cs typeface="Gill Sans"/>
              </a:rPr>
              <a:t>Westrum</a:t>
            </a:r>
            <a:r>
              <a:rPr lang="en-US" sz="2400" dirty="0" smtClean="0">
                <a:solidFill>
                  <a:schemeClr val="tx2"/>
                </a:solidFill>
                <a:latin typeface="Gill Sans"/>
                <a:cs typeface="Gill Sans"/>
              </a:rPr>
              <a:t> – high trust &amp; information flow</a:t>
            </a:r>
            <a:endParaRPr lang="en-US" sz="2400" dirty="0">
              <a:solidFill>
                <a:schemeClr val="tx2"/>
              </a:solidFill>
              <a:latin typeface="Gill Sans"/>
              <a:cs typeface="Gill Sans"/>
            </a:endParaRPr>
          </a:p>
        </p:txBody>
      </p:sp>
    </p:spTree>
    <p:extLst>
      <p:ext uri="{BB962C8B-B14F-4D97-AF65-F5344CB8AC3E}">
        <p14:creationId xmlns:p14="http://schemas.microsoft.com/office/powerpoint/2010/main" val="303716473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Gill Sans"/>
                <a:cs typeface="Gill Sans"/>
              </a:rPr>
              <a:t>DevOps Benchmarking</a:t>
            </a:r>
            <a:endParaRPr lang="en-US" dirty="0">
              <a:latin typeface="Gill Sans"/>
              <a:cs typeface="Gill Sans"/>
            </a:endParaRPr>
          </a:p>
        </p:txBody>
      </p:sp>
      <p:sp>
        <p:nvSpPr>
          <p:cNvPr id="5" name="Text Placeholder 4"/>
          <p:cNvSpPr>
            <a:spLocks noGrp="1"/>
          </p:cNvSpPr>
          <p:nvPr>
            <p:ph type="body" idx="1"/>
          </p:nvPr>
        </p:nvSpPr>
        <p:spPr/>
        <p:txBody>
          <a:bodyPr/>
          <a:lstStyle/>
          <a:p>
            <a:pPr marL="101576" indent="0">
              <a:buNone/>
            </a:pPr>
            <a:r>
              <a:rPr lang="en-US" sz="2500" dirty="0" smtClean="0">
                <a:latin typeface="Gill Sans"/>
                <a:cs typeface="Gill Sans"/>
              </a:rPr>
              <a:t>From the team that brought you the Puppet Labs </a:t>
            </a:r>
            <a:r>
              <a:rPr lang="en-US" sz="2500" i="1" dirty="0" smtClean="0">
                <a:latin typeface="Gill Sans"/>
                <a:cs typeface="Gill Sans"/>
              </a:rPr>
              <a:t>State of DevOps Report</a:t>
            </a:r>
            <a:r>
              <a:rPr lang="en-US" sz="2500" dirty="0" smtClean="0">
                <a:latin typeface="Gill Sans"/>
                <a:cs typeface="Gill Sans"/>
              </a:rPr>
              <a:t>: Gene Kim, </a:t>
            </a:r>
            <a:r>
              <a:rPr lang="en-US" sz="2500" dirty="0" err="1" smtClean="0">
                <a:latin typeface="Gill Sans"/>
                <a:cs typeface="Gill Sans"/>
              </a:rPr>
              <a:t>Jez</a:t>
            </a:r>
            <a:r>
              <a:rPr lang="en-US" sz="2500" dirty="0" smtClean="0">
                <a:latin typeface="Gill Sans"/>
                <a:cs typeface="Gill Sans"/>
              </a:rPr>
              <a:t> Humble &amp; Nicole Forsgren, PhD</a:t>
            </a:r>
          </a:p>
          <a:p>
            <a:pPr marL="101576" indent="0">
              <a:buNone/>
            </a:pPr>
            <a:endParaRPr lang="en-US" sz="2500" dirty="0" smtClean="0">
              <a:latin typeface="Gill Sans"/>
              <a:cs typeface="Gill Sans"/>
            </a:endParaRPr>
          </a:p>
          <a:p>
            <a:r>
              <a:rPr lang="en-US" sz="2500" dirty="0" smtClean="0">
                <a:latin typeface="Gill Sans"/>
                <a:cs typeface="Gill Sans"/>
              </a:rPr>
              <a:t>Benchmark your performance across four axes: culture, automation, process, measurement</a:t>
            </a:r>
          </a:p>
          <a:p>
            <a:r>
              <a:rPr lang="en-US" sz="2500" dirty="0" smtClean="0">
                <a:latin typeface="Gill Sans"/>
                <a:cs typeface="Gill Sans"/>
              </a:rPr>
              <a:t>Compare your IT Performance against the industry standard</a:t>
            </a:r>
          </a:p>
          <a:p>
            <a:r>
              <a:rPr lang="en-US" sz="2500" dirty="0" smtClean="0">
                <a:latin typeface="Gill Sans"/>
                <a:cs typeface="Gill Sans"/>
              </a:rPr>
              <a:t>Get a personalized report with results you can share</a:t>
            </a:r>
            <a:endParaRPr lang="en-US" sz="2500" dirty="0">
              <a:latin typeface="Gill Sans"/>
              <a:cs typeface="Gill Sans"/>
            </a:endParaRPr>
          </a:p>
          <a:p>
            <a:pPr marL="101576" indent="0">
              <a:buNone/>
            </a:pPr>
            <a:r>
              <a:rPr lang="en-US" sz="2500" dirty="0" smtClean="0">
                <a:latin typeface="Gill Sans"/>
                <a:cs typeface="Gill Sans"/>
              </a:rPr>
              <a:t/>
            </a:r>
            <a:br>
              <a:rPr lang="en-US" sz="2500" dirty="0" smtClean="0">
                <a:latin typeface="Gill Sans"/>
                <a:cs typeface="Gill Sans"/>
              </a:rPr>
            </a:br>
            <a:endParaRPr lang="en-US" sz="2500" dirty="0">
              <a:latin typeface="Gill Sans"/>
              <a:cs typeface="Gill Sans"/>
            </a:endParaRPr>
          </a:p>
        </p:txBody>
      </p:sp>
    </p:spTree>
    <p:extLst>
      <p:ext uri="{BB962C8B-B14F-4D97-AF65-F5344CB8AC3E}">
        <p14:creationId xmlns:p14="http://schemas.microsoft.com/office/powerpoint/2010/main" val="293332406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Gill Sans"/>
                <a:cs typeface="Gill Sans"/>
              </a:rPr>
              <a:t>Want to learn more?</a:t>
            </a:r>
            <a:endParaRPr lang="en-US" dirty="0">
              <a:latin typeface="Gill Sans"/>
              <a:cs typeface="Gill Sans"/>
            </a:endParaRPr>
          </a:p>
        </p:txBody>
      </p:sp>
      <p:sp>
        <p:nvSpPr>
          <p:cNvPr id="3" name="Text Placeholder 2"/>
          <p:cNvSpPr>
            <a:spLocks noGrp="1"/>
          </p:cNvSpPr>
          <p:nvPr>
            <p:ph type="body" idx="1"/>
          </p:nvPr>
        </p:nvSpPr>
        <p:spPr/>
        <p:txBody>
          <a:bodyPr/>
          <a:lstStyle/>
          <a:p>
            <a:pPr marL="101576" indent="0">
              <a:buNone/>
            </a:pPr>
            <a:r>
              <a:rPr lang="en-US" sz="2400" dirty="0" smtClean="0">
                <a:latin typeface="Gill Sans"/>
                <a:cs typeface="Gill Sans"/>
              </a:rPr>
              <a:t>To receive the following:</a:t>
            </a:r>
          </a:p>
          <a:p>
            <a:pPr lvl="1"/>
            <a:r>
              <a:rPr lang="en-US" sz="2200" b="1" dirty="0" smtClean="0">
                <a:latin typeface="Gill Sans"/>
                <a:cs typeface="Gill Sans"/>
              </a:rPr>
              <a:t>An exclusive invite to our DevOps benchmarking tool</a:t>
            </a:r>
          </a:p>
          <a:p>
            <a:pPr lvl="1"/>
            <a:r>
              <a:rPr lang="en-US" sz="2200" dirty="0" smtClean="0">
                <a:latin typeface="Gill Sans"/>
                <a:cs typeface="Gill Sans"/>
              </a:rPr>
              <a:t>A chance for a personalized analysis of your results with Gene, </a:t>
            </a:r>
            <a:r>
              <a:rPr lang="en-US" sz="2200" dirty="0" err="1" smtClean="0">
                <a:latin typeface="Gill Sans"/>
                <a:cs typeface="Gill Sans"/>
              </a:rPr>
              <a:t>Jez</a:t>
            </a:r>
            <a:r>
              <a:rPr lang="en-US" sz="2200" dirty="0" smtClean="0">
                <a:latin typeface="Gill Sans"/>
                <a:cs typeface="Gill Sans"/>
              </a:rPr>
              <a:t>, and Nicole</a:t>
            </a:r>
          </a:p>
          <a:p>
            <a:pPr lvl="1"/>
            <a:r>
              <a:rPr lang="en-US" sz="2200" dirty="0" smtClean="0">
                <a:latin typeface="Gill Sans"/>
                <a:cs typeface="Gill Sans"/>
              </a:rPr>
              <a:t>A copy of this presentation</a:t>
            </a:r>
          </a:p>
          <a:p>
            <a:pPr lvl="1"/>
            <a:r>
              <a:rPr lang="en-US" sz="2200" dirty="0" smtClean="0">
                <a:latin typeface="Gill Sans"/>
                <a:cs typeface="Gill Sans"/>
              </a:rPr>
              <a:t>A copy of the metrics guidance whitepaper from the DevOps Forum</a:t>
            </a:r>
          </a:p>
          <a:p>
            <a:endParaRPr lang="en-US" sz="2000" dirty="0" smtClean="0">
              <a:latin typeface="Gill Sans"/>
              <a:cs typeface="Gill Sans"/>
            </a:endParaRPr>
          </a:p>
          <a:p>
            <a:pPr marL="101576" indent="0">
              <a:buNone/>
            </a:pPr>
            <a:r>
              <a:rPr lang="en-US" sz="2400" dirty="0" smtClean="0">
                <a:latin typeface="Gill Sans"/>
                <a:cs typeface="Gill Sans"/>
              </a:rPr>
              <a:t>Just send an email</a:t>
            </a:r>
          </a:p>
          <a:p>
            <a:pPr marL="101576" indent="0">
              <a:buNone/>
            </a:pPr>
            <a:r>
              <a:rPr lang="en-US" sz="2200" dirty="0" smtClean="0">
                <a:latin typeface="Gill Sans"/>
                <a:cs typeface="Gill Sans"/>
              </a:rPr>
              <a:t>	To: </a:t>
            </a:r>
            <a:r>
              <a:rPr lang="en-US" sz="2200" dirty="0" smtClean="0">
                <a:latin typeface="Gill Sans"/>
                <a:cs typeface="Gill Sans"/>
                <a:hlinkClick r:id="rId2"/>
              </a:rPr>
              <a:t>nicolefv@sendyourslides.com</a:t>
            </a:r>
            <a:endParaRPr lang="en-US" sz="2200" dirty="0" smtClean="0">
              <a:latin typeface="Gill Sans"/>
              <a:cs typeface="Gill Sans"/>
            </a:endParaRPr>
          </a:p>
          <a:p>
            <a:pPr marL="101576" indent="0">
              <a:buNone/>
            </a:pPr>
            <a:r>
              <a:rPr lang="en-US" sz="2200" dirty="0" smtClean="0">
                <a:latin typeface="Gill Sans"/>
                <a:cs typeface="Gill Sans"/>
              </a:rPr>
              <a:t>	Subject: </a:t>
            </a:r>
            <a:r>
              <a:rPr lang="en-US" sz="2200" dirty="0" err="1" smtClean="0">
                <a:latin typeface="Gill Sans"/>
                <a:cs typeface="Gill Sans"/>
              </a:rPr>
              <a:t>devops</a:t>
            </a:r>
            <a:endParaRPr lang="en-US" sz="2200" dirty="0" smtClean="0">
              <a:latin typeface="Gill Sans"/>
              <a:cs typeface="Gill Sans"/>
            </a:endParaRPr>
          </a:p>
        </p:txBody>
      </p:sp>
    </p:spTree>
    <p:extLst>
      <p:ext uri="{BB962C8B-B14F-4D97-AF65-F5344CB8AC3E}">
        <p14:creationId xmlns:p14="http://schemas.microsoft.com/office/powerpoint/2010/main" val="3860505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1371246" y="2914650"/>
            <a:ext cx="6400800" cy="1314450"/>
          </a:xfrm>
        </p:spPr>
        <p:txBody>
          <a:bodyPr>
            <a:normAutofit/>
          </a:bodyPr>
          <a:lstStyle/>
          <a:p>
            <a:r>
              <a:rPr lang="en-US" sz="2400" b="1" dirty="0" err="1" smtClean="0">
                <a:solidFill>
                  <a:schemeClr val="bg2"/>
                </a:solidFill>
                <a:latin typeface="Gill Sans"/>
                <a:cs typeface="Gill Sans"/>
              </a:rPr>
              <a:t>nicole@chef.io</a:t>
            </a:r>
            <a:endParaRPr lang="en-US" sz="2400" b="1" dirty="0" smtClean="0">
              <a:solidFill>
                <a:schemeClr val="bg2"/>
              </a:solidFill>
              <a:latin typeface="Gill Sans"/>
              <a:cs typeface="Gill Sans"/>
            </a:endParaRPr>
          </a:p>
          <a:p>
            <a:r>
              <a:rPr lang="en-US" sz="2400" b="1" dirty="0" smtClean="0">
                <a:solidFill>
                  <a:schemeClr val="bg2"/>
                </a:solidFill>
                <a:latin typeface="Gill Sans"/>
                <a:cs typeface="Gill Sans"/>
              </a:rPr>
              <a:t>@</a:t>
            </a:r>
            <a:r>
              <a:rPr lang="en-US" sz="2400" b="1" dirty="0" err="1" smtClean="0">
                <a:solidFill>
                  <a:schemeClr val="bg2"/>
                </a:solidFill>
                <a:latin typeface="Gill Sans"/>
                <a:cs typeface="Gill Sans"/>
              </a:rPr>
              <a:t>nicolefv</a:t>
            </a:r>
            <a:endParaRPr lang="en-US" sz="2400" b="1" dirty="0" smtClean="0">
              <a:solidFill>
                <a:schemeClr val="bg2"/>
              </a:solidFill>
              <a:latin typeface="Gill Sans"/>
              <a:cs typeface="Gill Sans"/>
            </a:endParaRPr>
          </a:p>
          <a:p>
            <a:r>
              <a:rPr lang="en-US" sz="2400" b="1" dirty="0" err="1">
                <a:solidFill>
                  <a:schemeClr val="bg2"/>
                </a:solidFill>
                <a:latin typeface="Gill Sans"/>
                <a:cs typeface="Gill Sans"/>
              </a:rPr>
              <a:t>n</a:t>
            </a:r>
            <a:r>
              <a:rPr lang="en-US" sz="2400" b="1" dirty="0" err="1" smtClean="0">
                <a:solidFill>
                  <a:schemeClr val="bg2"/>
                </a:solidFill>
                <a:latin typeface="Gill Sans"/>
                <a:cs typeface="Gill Sans"/>
              </a:rPr>
              <a:t>icoleforsgren.com</a:t>
            </a:r>
            <a:endParaRPr lang="en-US" sz="2400" b="1" dirty="0">
              <a:solidFill>
                <a:schemeClr val="bg2"/>
              </a:solidFill>
              <a:latin typeface="Gill Sans"/>
              <a:cs typeface="Gill Sans"/>
            </a:endParaRPr>
          </a:p>
        </p:txBody>
      </p:sp>
      <p:sp>
        <p:nvSpPr>
          <p:cNvPr id="4" name="Title 3"/>
          <p:cNvSpPr>
            <a:spLocks noGrp="1"/>
          </p:cNvSpPr>
          <p:nvPr>
            <p:ph type="ctrTitle"/>
          </p:nvPr>
        </p:nvSpPr>
        <p:spPr>
          <a:xfrm>
            <a:off x="685800" y="1505916"/>
            <a:ext cx="7772400" cy="507831"/>
          </a:xfrm>
        </p:spPr>
        <p:txBody>
          <a:bodyPr/>
          <a:lstStyle/>
          <a:p>
            <a:r>
              <a:rPr lang="en-US" sz="3600" b="1" dirty="0" smtClean="0">
                <a:latin typeface="Gill Sans"/>
                <a:cs typeface="Gill Sans"/>
              </a:rPr>
              <a:t>Thank you</a:t>
            </a:r>
            <a:endParaRPr lang="en-US" sz="3600" b="1" dirty="0">
              <a:latin typeface="Gill Sans"/>
              <a:cs typeface="Gill Sans"/>
            </a:endParaRPr>
          </a:p>
        </p:txBody>
      </p:sp>
    </p:spTree>
    <p:extLst>
      <p:ext uri="{BB962C8B-B14F-4D97-AF65-F5344CB8AC3E}">
        <p14:creationId xmlns:p14="http://schemas.microsoft.com/office/powerpoint/2010/main" val="191335134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Gill Sans"/>
                <a:cs typeface="Gill Sans"/>
              </a:rPr>
              <a:t>The </a:t>
            </a:r>
            <a:r>
              <a:rPr lang="en-US" dirty="0" err="1" smtClean="0">
                <a:latin typeface="Gill Sans"/>
                <a:cs typeface="Gill Sans"/>
              </a:rPr>
              <a:t>Deets</a:t>
            </a:r>
            <a:endParaRPr lang="en-US" dirty="0">
              <a:latin typeface="Gill Sans"/>
              <a:cs typeface="Gill Sans"/>
            </a:endParaRPr>
          </a:p>
        </p:txBody>
      </p:sp>
      <p:sp>
        <p:nvSpPr>
          <p:cNvPr id="7" name="Text Placeholder 6"/>
          <p:cNvSpPr>
            <a:spLocks noGrp="1"/>
          </p:cNvSpPr>
          <p:nvPr>
            <p:ph type="body" idx="1"/>
          </p:nvPr>
        </p:nvSpPr>
        <p:spPr/>
        <p:txBody>
          <a:bodyPr/>
          <a:lstStyle/>
          <a:p>
            <a:r>
              <a:rPr lang="en-US" sz="2400" dirty="0" smtClean="0">
                <a:latin typeface="Gill Sans"/>
                <a:cs typeface="Gill Sans"/>
              </a:rPr>
              <a:t>4,976 respondents in 2015</a:t>
            </a:r>
          </a:p>
          <a:p>
            <a:pPr lvl="1"/>
            <a:r>
              <a:rPr lang="en-US" sz="2100" dirty="0" smtClean="0">
                <a:latin typeface="Gill Sans"/>
                <a:cs typeface="Gill Sans"/>
              </a:rPr>
              <a:t>9,288 respondents in 2014</a:t>
            </a:r>
          </a:p>
          <a:p>
            <a:r>
              <a:rPr lang="en-US" sz="2400" dirty="0" smtClean="0">
                <a:latin typeface="Gill Sans"/>
                <a:cs typeface="Gill Sans"/>
              </a:rPr>
              <a:t>Three groups of IT Performers:</a:t>
            </a:r>
          </a:p>
          <a:p>
            <a:pPr lvl="1"/>
            <a:r>
              <a:rPr lang="en-US" sz="2100" dirty="0" smtClean="0">
                <a:latin typeface="Gill Sans"/>
                <a:cs typeface="Gill Sans"/>
              </a:rPr>
              <a:t>High</a:t>
            </a:r>
          </a:p>
          <a:p>
            <a:pPr lvl="1"/>
            <a:r>
              <a:rPr lang="en-US" sz="2100" dirty="0" smtClean="0">
                <a:latin typeface="Gill Sans"/>
                <a:cs typeface="Gill Sans"/>
              </a:rPr>
              <a:t>Medium</a:t>
            </a:r>
          </a:p>
          <a:p>
            <a:pPr lvl="1"/>
            <a:r>
              <a:rPr lang="en-US" sz="2100" dirty="0" smtClean="0">
                <a:latin typeface="Gill Sans"/>
                <a:cs typeface="Gill Sans"/>
              </a:rPr>
              <a:t>Low</a:t>
            </a:r>
          </a:p>
          <a:p>
            <a:r>
              <a:rPr lang="en-US" sz="2400" dirty="0" smtClean="0">
                <a:latin typeface="Gill Sans"/>
                <a:cs typeface="Gill Sans"/>
              </a:rPr>
              <a:t>Statistics BINGO: </a:t>
            </a:r>
          </a:p>
          <a:p>
            <a:pPr lvl="1"/>
            <a:r>
              <a:rPr lang="en-US" sz="2100" dirty="0" smtClean="0">
                <a:latin typeface="Gill Sans"/>
                <a:cs typeface="Gill Sans"/>
              </a:rPr>
              <a:t>Correlation, CMV, PLS, SEM, EFA, </a:t>
            </a:r>
            <a:r>
              <a:rPr lang="en-US" sz="2100" dirty="0" err="1" smtClean="0">
                <a:latin typeface="Gill Sans"/>
                <a:cs typeface="Gill Sans"/>
              </a:rPr>
              <a:t>varimax</a:t>
            </a:r>
            <a:r>
              <a:rPr lang="en-US" sz="2100" dirty="0" smtClean="0">
                <a:latin typeface="Gill Sans"/>
                <a:cs typeface="Gill Sans"/>
              </a:rPr>
              <a:t>, Eigenvalue, factor, </a:t>
            </a:r>
            <a:r>
              <a:rPr lang="en-US" sz="2100" dirty="0" err="1" smtClean="0">
                <a:latin typeface="Gill Sans"/>
                <a:cs typeface="Gill Sans"/>
              </a:rPr>
              <a:t>lconstruct</a:t>
            </a:r>
            <a:endParaRPr lang="en-US" sz="2100" dirty="0" smtClean="0">
              <a:latin typeface="Gill Sans"/>
              <a:cs typeface="Gill Sans"/>
            </a:endParaRPr>
          </a:p>
        </p:txBody>
      </p:sp>
      <p:pic>
        <p:nvPicPr>
          <p:cNvPr id="8" name="Picture 7" descr="2015-state-of-devops-repor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917" y="1019484"/>
            <a:ext cx="3902073" cy="2926555"/>
          </a:xfrm>
          <a:prstGeom prst="rect">
            <a:avLst/>
          </a:prstGeom>
        </p:spPr>
      </p:pic>
    </p:spTree>
    <p:extLst>
      <p:ext uri="{BB962C8B-B14F-4D97-AF65-F5344CB8AC3E}">
        <p14:creationId xmlns:p14="http://schemas.microsoft.com/office/powerpoint/2010/main" val="44367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ill Sans"/>
                <a:cs typeface="Gill Sans"/>
              </a:rPr>
              <a:t>DevOps is good for business</a:t>
            </a:r>
            <a:endParaRPr lang="en-US" dirty="0">
              <a:latin typeface="Gill Sans"/>
              <a:cs typeface="Gill Sans"/>
            </a:endParaRPr>
          </a:p>
        </p:txBody>
      </p:sp>
      <p:sp>
        <p:nvSpPr>
          <p:cNvPr id="5" name="Rectangle 4"/>
          <p:cNvSpPr/>
          <p:nvPr/>
        </p:nvSpPr>
        <p:spPr bwMode="auto">
          <a:xfrm>
            <a:off x="4878476"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IT Performance</a:t>
            </a:r>
            <a:endParaRPr lang="en-US" dirty="0" smtClean="0">
              <a:solidFill>
                <a:srgbClr val="324353"/>
              </a:solidFill>
              <a:latin typeface="Gill Sans"/>
              <a:cs typeface="Gill Sans"/>
            </a:endParaRPr>
          </a:p>
        </p:txBody>
      </p:sp>
      <p:sp>
        <p:nvSpPr>
          <p:cNvPr id="6" name="Rectangle 5"/>
          <p:cNvSpPr/>
          <p:nvPr/>
        </p:nvSpPr>
        <p:spPr bwMode="auto">
          <a:xfrm>
            <a:off x="7432395"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Org Performance</a:t>
            </a:r>
            <a:endParaRPr lang="en-US" dirty="0" smtClean="0">
              <a:solidFill>
                <a:srgbClr val="324353"/>
              </a:solidFill>
              <a:latin typeface="Gill Sans"/>
              <a:cs typeface="Gill Sans"/>
            </a:endParaRPr>
          </a:p>
        </p:txBody>
      </p:sp>
      <p:cxnSp>
        <p:nvCxnSpPr>
          <p:cNvPr id="13" name="Straight Arrow Connector 12"/>
          <p:cNvCxnSpPr>
            <a:stCxn id="5" idx="3"/>
            <a:endCxn id="6" idx="1"/>
          </p:cNvCxnSpPr>
          <p:nvPr/>
        </p:nvCxnSpPr>
        <p:spPr>
          <a:xfrm>
            <a:off x="6299270" y="2873567"/>
            <a:ext cx="1133125" cy="0"/>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68761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ill Sans"/>
                <a:cs typeface="Gill Sans"/>
              </a:rPr>
              <a:t>DevOps is good for business</a:t>
            </a:r>
            <a:endParaRPr lang="en-US" dirty="0">
              <a:latin typeface="Gill Sans"/>
              <a:cs typeface="Gill Sans"/>
            </a:endParaRPr>
          </a:p>
        </p:txBody>
      </p:sp>
      <p:sp>
        <p:nvSpPr>
          <p:cNvPr id="5" name="Rectangle 4"/>
          <p:cNvSpPr/>
          <p:nvPr/>
        </p:nvSpPr>
        <p:spPr bwMode="auto">
          <a:xfrm>
            <a:off x="4878476"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IT Performance</a:t>
            </a:r>
            <a:endParaRPr lang="en-US" dirty="0" smtClean="0">
              <a:solidFill>
                <a:srgbClr val="324353"/>
              </a:solidFill>
              <a:latin typeface="Gill Sans"/>
              <a:cs typeface="Gill Sans"/>
            </a:endParaRPr>
          </a:p>
        </p:txBody>
      </p:sp>
      <p:sp>
        <p:nvSpPr>
          <p:cNvPr id="6" name="Rectangle 5"/>
          <p:cNvSpPr/>
          <p:nvPr/>
        </p:nvSpPr>
        <p:spPr bwMode="auto">
          <a:xfrm>
            <a:off x="7432395" y="2326520"/>
            <a:ext cx="1420794" cy="1094094"/>
          </a:xfrm>
          <a:prstGeom prst="rect">
            <a:avLst/>
          </a:prstGeom>
          <a:solidFill>
            <a:schemeClr val="accent1">
              <a:lumMod val="40000"/>
              <a:lumOff val="6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Org Performance</a:t>
            </a:r>
            <a:endParaRPr lang="en-US" dirty="0" smtClean="0">
              <a:solidFill>
                <a:srgbClr val="324353"/>
              </a:solidFill>
              <a:latin typeface="Gill Sans"/>
              <a:cs typeface="Gill Sans"/>
            </a:endParaRPr>
          </a:p>
        </p:txBody>
      </p:sp>
      <p:cxnSp>
        <p:nvCxnSpPr>
          <p:cNvPr id="13" name="Straight Arrow Connector 12"/>
          <p:cNvCxnSpPr>
            <a:stCxn id="5" idx="3"/>
            <a:endCxn id="6" idx="1"/>
          </p:cNvCxnSpPr>
          <p:nvPr/>
        </p:nvCxnSpPr>
        <p:spPr>
          <a:xfrm>
            <a:off x="6299270" y="2873567"/>
            <a:ext cx="1133125" cy="0"/>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91625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ill Sans"/>
                <a:cs typeface="Gill Sans"/>
              </a:rPr>
              <a:t>DevOps is good for business</a:t>
            </a:r>
            <a:endParaRPr lang="en-US" dirty="0">
              <a:latin typeface="Gill Sans"/>
              <a:cs typeface="Gill Sans"/>
            </a:endParaRPr>
          </a:p>
        </p:txBody>
      </p:sp>
      <p:sp>
        <p:nvSpPr>
          <p:cNvPr id="6" name="Rectangle 5"/>
          <p:cNvSpPr/>
          <p:nvPr/>
        </p:nvSpPr>
        <p:spPr bwMode="auto">
          <a:xfrm>
            <a:off x="7432395" y="2326520"/>
            <a:ext cx="1420794" cy="1094094"/>
          </a:xfrm>
          <a:prstGeom prst="rect">
            <a:avLst/>
          </a:prstGeom>
          <a:solidFill>
            <a:schemeClr val="accent1">
              <a:lumMod val="40000"/>
              <a:lumOff val="6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alpha val="24000"/>
                  </a:srgbClr>
                </a:solidFill>
                <a:latin typeface="Gill Sans"/>
                <a:cs typeface="Gill Sans"/>
              </a:rPr>
              <a:t>Org Performance</a:t>
            </a:r>
            <a:endParaRPr lang="en-US" dirty="0" smtClean="0">
              <a:solidFill>
                <a:srgbClr val="324353">
                  <a:alpha val="24000"/>
                </a:srgbClr>
              </a:solidFill>
              <a:latin typeface="Gill Sans"/>
              <a:cs typeface="Gill Sans"/>
            </a:endParaRPr>
          </a:p>
        </p:txBody>
      </p:sp>
      <p:cxnSp>
        <p:nvCxnSpPr>
          <p:cNvPr id="13" name="Straight Arrow Connector 12"/>
          <p:cNvCxnSpPr>
            <a:endCxn id="6" idx="1"/>
          </p:cNvCxnSpPr>
          <p:nvPr/>
        </p:nvCxnSpPr>
        <p:spPr>
          <a:xfrm>
            <a:off x="6299270" y="2873567"/>
            <a:ext cx="1133125" cy="0"/>
          </a:xfrm>
          <a:prstGeom prst="straightConnector1">
            <a:avLst/>
          </a:prstGeom>
          <a:ln w="12700" cmpd="sng">
            <a:solidFill>
              <a:schemeClr val="tx2">
                <a:alpha val="25000"/>
              </a:schemeClr>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16" name="Text Placeholder 2"/>
          <p:cNvSpPr>
            <a:spLocks noGrp="1"/>
          </p:cNvSpPr>
          <p:nvPr>
            <p:ph type="body" idx="1"/>
          </p:nvPr>
        </p:nvSpPr>
        <p:spPr>
          <a:xfrm>
            <a:off x="381002" y="1044111"/>
            <a:ext cx="8381999" cy="3228900"/>
          </a:xfrm>
          <a:ln>
            <a:noFill/>
          </a:ln>
        </p:spPr>
        <p:txBody>
          <a:bodyPr/>
          <a:lstStyle/>
          <a:p>
            <a:pPr marL="101576" indent="0">
              <a:buNone/>
            </a:pPr>
            <a:r>
              <a:rPr lang="en-US" dirty="0" smtClean="0">
                <a:latin typeface="Gill Sans"/>
                <a:cs typeface="Gill Sans"/>
              </a:rPr>
              <a:t>High Performing IT Organizations:</a:t>
            </a:r>
            <a:endParaRPr lang="en-US" dirty="0">
              <a:latin typeface="Gill Sans"/>
              <a:cs typeface="Gill Sans"/>
            </a:endParaRPr>
          </a:p>
        </p:txBody>
      </p:sp>
      <p:sp>
        <p:nvSpPr>
          <p:cNvPr id="17" name="TextBox 16"/>
          <p:cNvSpPr txBox="1"/>
          <p:nvPr/>
        </p:nvSpPr>
        <p:spPr>
          <a:xfrm>
            <a:off x="1398498" y="1501151"/>
            <a:ext cx="1120820" cy="1015663"/>
          </a:xfrm>
          <a:prstGeom prst="rect">
            <a:avLst/>
          </a:prstGeom>
          <a:noFill/>
        </p:spPr>
        <p:txBody>
          <a:bodyPr wrap="none" rtlCol="0">
            <a:spAutoFit/>
          </a:bodyPr>
          <a:lstStyle/>
          <a:p>
            <a:r>
              <a:rPr lang="en-US" sz="6000" b="1" dirty="0" smtClean="0">
                <a:solidFill>
                  <a:schemeClr val="bg2"/>
                </a:solidFill>
                <a:latin typeface="Gill Sans"/>
                <a:cs typeface="Gill Sans"/>
              </a:rPr>
              <a:t>2x</a:t>
            </a:r>
            <a:endParaRPr lang="en-US" sz="6000" b="1" dirty="0">
              <a:solidFill>
                <a:schemeClr val="bg2"/>
              </a:solidFill>
              <a:latin typeface="Gill Sans"/>
              <a:cs typeface="Gill Sans"/>
            </a:endParaRPr>
          </a:p>
        </p:txBody>
      </p:sp>
      <p:sp>
        <p:nvSpPr>
          <p:cNvPr id="18" name="TextBox 17"/>
          <p:cNvSpPr txBox="1"/>
          <p:nvPr/>
        </p:nvSpPr>
        <p:spPr>
          <a:xfrm>
            <a:off x="1398498" y="2414401"/>
            <a:ext cx="2442896" cy="1631216"/>
          </a:xfrm>
          <a:prstGeom prst="rect">
            <a:avLst/>
          </a:prstGeom>
          <a:noFill/>
        </p:spPr>
        <p:txBody>
          <a:bodyPr wrap="none" rtlCol="0">
            <a:spAutoFit/>
          </a:bodyPr>
          <a:lstStyle/>
          <a:p>
            <a:r>
              <a:rPr lang="en-US" sz="2000" dirty="0" smtClean="0">
                <a:solidFill>
                  <a:schemeClr val="tx2"/>
                </a:solidFill>
                <a:latin typeface="Gill Sans"/>
                <a:cs typeface="Gill Sans"/>
              </a:rPr>
              <a:t>More likely to exceed </a:t>
            </a:r>
          </a:p>
          <a:p>
            <a:r>
              <a:rPr lang="en-US" sz="2000" dirty="0" smtClean="0">
                <a:solidFill>
                  <a:schemeClr val="tx2"/>
                </a:solidFill>
                <a:latin typeface="Gill Sans"/>
                <a:cs typeface="Gill Sans"/>
              </a:rPr>
              <a:t>Profitability, </a:t>
            </a:r>
          </a:p>
          <a:p>
            <a:r>
              <a:rPr lang="en-US" sz="2000" dirty="0" smtClean="0">
                <a:solidFill>
                  <a:schemeClr val="tx2"/>
                </a:solidFill>
                <a:latin typeface="Gill Sans"/>
                <a:cs typeface="Gill Sans"/>
              </a:rPr>
              <a:t>Market share, and</a:t>
            </a:r>
          </a:p>
          <a:p>
            <a:r>
              <a:rPr lang="en-US" sz="2000" dirty="0" smtClean="0">
                <a:solidFill>
                  <a:schemeClr val="tx2"/>
                </a:solidFill>
                <a:latin typeface="Gill Sans"/>
                <a:cs typeface="Gill Sans"/>
              </a:rPr>
              <a:t>Productivity </a:t>
            </a:r>
            <a:r>
              <a:rPr lang="en-US" sz="2000" dirty="0" smtClean="0">
                <a:solidFill>
                  <a:schemeClr val="tx2"/>
                </a:solidFill>
                <a:latin typeface="Gill Sans"/>
                <a:cs typeface="Gill Sans"/>
              </a:rPr>
              <a:t>goals</a:t>
            </a:r>
          </a:p>
          <a:p>
            <a:r>
              <a:rPr lang="en-US" sz="2000" dirty="0" smtClean="0">
                <a:solidFill>
                  <a:schemeClr val="tx2"/>
                </a:solidFill>
                <a:latin typeface="Gill Sans"/>
                <a:cs typeface="Gill Sans"/>
              </a:rPr>
              <a:t>(2014 and 2015)</a:t>
            </a:r>
            <a:endParaRPr lang="en-US" sz="2000" dirty="0">
              <a:solidFill>
                <a:schemeClr val="tx2"/>
              </a:solidFill>
              <a:latin typeface="Gill Sans"/>
              <a:cs typeface="Gill Sans"/>
            </a:endParaRPr>
          </a:p>
        </p:txBody>
      </p:sp>
      <p:sp>
        <p:nvSpPr>
          <p:cNvPr id="19" name="TextBox 18"/>
          <p:cNvSpPr txBox="1"/>
          <p:nvPr/>
        </p:nvSpPr>
        <p:spPr>
          <a:xfrm>
            <a:off x="4853479" y="1501151"/>
            <a:ext cx="1724676" cy="1015663"/>
          </a:xfrm>
          <a:prstGeom prst="rect">
            <a:avLst/>
          </a:prstGeom>
          <a:noFill/>
        </p:spPr>
        <p:txBody>
          <a:bodyPr wrap="none" rtlCol="0">
            <a:spAutoFit/>
          </a:bodyPr>
          <a:lstStyle/>
          <a:p>
            <a:r>
              <a:rPr lang="en-US" sz="6000" b="1" dirty="0" smtClean="0">
                <a:solidFill>
                  <a:schemeClr val="bg2"/>
                </a:solidFill>
                <a:latin typeface="Gill Sans"/>
                <a:cs typeface="Gill Sans"/>
              </a:rPr>
              <a:t>50%</a:t>
            </a:r>
            <a:endParaRPr lang="en-US" sz="6000" b="1" dirty="0">
              <a:solidFill>
                <a:schemeClr val="bg2"/>
              </a:solidFill>
              <a:latin typeface="Gill Sans"/>
              <a:cs typeface="Gill Sans"/>
            </a:endParaRPr>
          </a:p>
        </p:txBody>
      </p:sp>
      <p:sp>
        <p:nvSpPr>
          <p:cNvPr id="20" name="TextBox 19"/>
          <p:cNvSpPr txBox="1"/>
          <p:nvPr/>
        </p:nvSpPr>
        <p:spPr>
          <a:xfrm>
            <a:off x="4853479" y="2414401"/>
            <a:ext cx="2385789" cy="1015663"/>
          </a:xfrm>
          <a:prstGeom prst="rect">
            <a:avLst/>
          </a:prstGeom>
          <a:noFill/>
        </p:spPr>
        <p:txBody>
          <a:bodyPr wrap="none" rtlCol="0">
            <a:spAutoFit/>
          </a:bodyPr>
          <a:lstStyle/>
          <a:p>
            <a:r>
              <a:rPr lang="en-US" sz="2000" dirty="0" smtClean="0">
                <a:solidFill>
                  <a:schemeClr val="tx2"/>
                </a:solidFill>
                <a:latin typeface="Gill Sans"/>
                <a:cs typeface="Gill Sans"/>
              </a:rPr>
              <a:t>Higher market cap</a:t>
            </a:r>
          </a:p>
          <a:p>
            <a:r>
              <a:rPr lang="en-US" sz="2000" dirty="0" smtClean="0">
                <a:solidFill>
                  <a:schemeClr val="tx2"/>
                </a:solidFill>
                <a:latin typeface="Gill Sans"/>
                <a:cs typeface="Gill Sans"/>
              </a:rPr>
              <a:t>growth over 3 years</a:t>
            </a:r>
            <a:r>
              <a:rPr lang="en-US" sz="2000" dirty="0" smtClean="0">
                <a:solidFill>
                  <a:schemeClr val="tx2"/>
                </a:solidFill>
                <a:latin typeface="Gill Sans"/>
                <a:cs typeface="Gill Sans"/>
              </a:rPr>
              <a:t>*</a:t>
            </a:r>
          </a:p>
          <a:p>
            <a:r>
              <a:rPr lang="en-US" sz="2000" dirty="0" smtClean="0">
                <a:solidFill>
                  <a:schemeClr val="tx2"/>
                </a:solidFill>
                <a:latin typeface="Gill Sans"/>
                <a:cs typeface="Gill Sans"/>
              </a:rPr>
              <a:t>(2014*)</a:t>
            </a:r>
            <a:endParaRPr lang="en-US" sz="2000" dirty="0">
              <a:solidFill>
                <a:schemeClr val="tx2"/>
              </a:solidFill>
              <a:latin typeface="Gill Sans"/>
              <a:cs typeface="Gill Sans"/>
            </a:endParaRPr>
          </a:p>
        </p:txBody>
      </p:sp>
      <p:sp>
        <p:nvSpPr>
          <p:cNvPr id="21" name="Title 5"/>
          <p:cNvSpPr txBox="1">
            <a:spLocks/>
          </p:cNvSpPr>
          <p:nvPr/>
        </p:nvSpPr>
        <p:spPr bwMode="white">
          <a:xfrm>
            <a:off x="106102" y="4774460"/>
            <a:ext cx="7772400" cy="251306"/>
          </a:xfrm>
          <a:prstGeom prst="rect">
            <a:avLst/>
          </a:prstGeom>
          <a:noFill/>
          <a:ln>
            <a:noFill/>
          </a:ln>
        </p:spPr>
        <p:txBody>
          <a:bodyPr vert="horz" wrap="square" lIns="68558" tIns="68558" rIns="68558" bIns="68558" rtlCol="0" anchor="t" anchorCtr="0">
            <a:spAutoFit/>
          </a:bodyPr>
          <a:lstStyle>
            <a:lvl1pPr algn="l" defTabSz="685567" rtl="0" eaLnBrk="1" latinLnBrk="0" hangingPunct="1">
              <a:lnSpc>
                <a:spcPct val="90000"/>
              </a:lnSpc>
              <a:spcBef>
                <a:spcPts val="0"/>
              </a:spcBef>
              <a:buClr>
                <a:schemeClr val="accent1"/>
              </a:buClr>
              <a:buFont typeface="Arial"/>
              <a:buNone/>
              <a:defRPr lang="en-US" sz="2700" b="1" kern="1200" cap="none" spc="0" baseline="0">
                <a:ln w="3175">
                  <a:noFill/>
                </a:ln>
                <a:solidFill>
                  <a:srgbClr val="435464"/>
                </a:solidFill>
                <a:effectLst/>
                <a:latin typeface="+mj-lt"/>
                <a:ea typeface="+mn-ea"/>
                <a:cs typeface="Arial"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z="800" b="0" dirty="0" smtClean="0">
                <a:solidFill>
                  <a:schemeClr val="tx2"/>
                </a:solidFill>
              </a:rPr>
              <a:t>The 2014 </a:t>
            </a:r>
            <a:r>
              <a:rPr lang="en-US" sz="800" b="0" dirty="0" err="1" smtClean="0">
                <a:solidFill>
                  <a:schemeClr val="tx2"/>
                </a:solidFill>
              </a:rPr>
              <a:t>DevOps</a:t>
            </a:r>
            <a:r>
              <a:rPr lang="en-US" sz="800" b="0" dirty="0" smtClean="0">
                <a:solidFill>
                  <a:schemeClr val="tx2"/>
                </a:solidFill>
              </a:rPr>
              <a:t> Survey of Practice and its resulting database are the property of Puppet Labs, Inc. and Gene Kim and Associates, LLC. All rights reserved. </a:t>
            </a:r>
            <a:endParaRPr lang="en-US" sz="800" b="0" dirty="0">
              <a:solidFill>
                <a:schemeClr val="tx2"/>
              </a:solidFill>
            </a:endParaRPr>
          </a:p>
        </p:txBody>
      </p:sp>
    </p:spTree>
    <p:extLst>
      <p:ext uri="{BB962C8B-B14F-4D97-AF65-F5344CB8AC3E}">
        <p14:creationId xmlns:p14="http://schemas.microsoft.com/office/powerpoint/2010/main" val="407079899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ill Sans"/>
                <a:cs typeface="Gill Sans"/>
              </a:rPr>
              <a:t>DevOps is good for IT Performance</a:t>
            </a:r>
            <a:endParaRPr lang="en-US" dirty="0">
              <a:latin typeface="Gill Sans"/>
              <a:cs typeface="Gill Sans"/>
            </a:endParaRPr>
          </a:p>
        </p:txBody>
      </p:sp>
      <p:sp>
        <p:nvSpPr>
          <p:cNvPr id="5" name="Rectangle 4"/>
          <p:cNvSpPr/>
          <p:nvPr/>
        </p:nvSpPr>
        <p:spPr bwMode="auto">
          <a:xfrm>
            <a:off x="4878476" y="2326520"/>
            <a:ext cx="1420794" cy="1094094"/>
          </a:xfrm>
          <a:prstGeom prst="rect">
            <a:avLst/>
          </a:prstGeom>
          <a:solidFill>
            <a:schemeClr val="accent1">
              <a:lumMod val="40000"/>
              <a:lumOff val="6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IT Performance</a:t>
            </a:r>
            <a:endParaRPr lang="en-US" dirty="0" smtClean="0">
              <a:solidFill>
                <a:srgbClr val="324353"/>
              </a:solidFill>
              <a:latin typeface="Gill Sans"/>
              <a:cs typeface="Gill Sans"/>
            </a:endParaRPr>
          </a:p>
        </p:txBody>
      </p:sp>
      <p:sp>
        <p:nvSpPr>
          <p:cNvPr id="6" name="Rectangle 5"/>
          <p:cNvSpPr/>
          <p:nvPr/>
        </p:nvSpPr>
        <p:spPr bwMode="auto">
          <a:xfrm>
            <a:off x="7432395"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Org Performance</a:t>
            </a:r>
            <a:endParaRPr lang="en-US" dirty="0" smtClean="0">
              <a:solidFill>
                <a:srgbClr val="324353"/>
              </a:solidFill>
              <a:latin typeface="Gill Sans"/>
              <a:cs typeface="Gill Sans"/>
            </a:endParaRPr>
          </a:p>
        </p:txBody>
      </p:sp>
      <p:cxnSp>
        <p:nvCxnSpPr>
          <p:cNvPr id="13" name="Straight Arrow Connector 12"/>
          <p:cNvCxnSpPr>
            <a:stCxn id="5" idx="3"/>
            <a:endCxn id="6" idx="1"/>
          </p:cNvCxnSpPr>
          <p:nvPr/>
        </p:nvCxnSpPr>
        <p:spPr>
          <a:xfrm>
            <a:off x="6299270" y="2873567"/>
            <a:ext cx="1133125" cy="0"/>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004800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ill Sans"/>
                <a:cs typeface="Gill Sans"/>
              </a:rPr>
              <a:t>But what </a:t>
            </a:r>
            <a:r>
              <a:rPr lang="en-US" i="1" dirty="0" smtClean="0">
                <a:latin typeface="Gill Sans"/>
                <a:cs typeface="Gill Sans"/>
              </a:rPr>
              <a:t>IS</a:t>
            </a:r>
            <a:r>
              <a:rPr lang="en-US" dirty="0" smtClean="0">
                <a:latin typeface="Gill Sans"/>
                <a:cs typeface="Gill Sans"/>
              </a:rPr>
              <a:t> IT Performance?</a:t>
            </a:r>
            <a:endParaRPr lang="en-US" dirty="0">
              <a:latin typeface="Gill Sans"/>
              <a:cs typeface="Gill Sans"/>
            </a:endParaRPr>
          </a:p>
        </p:txBody>
      </p:sp>
      <p:sp>
        <p:nvSpPr>
          <p:cNvPr id="5" name="Rectangle 4"/>
          <p:cNvSpPr/>
          <p:nvPr/>
        </p:nvSpPr>
        <p:spPr bwMode="auto">
          <a:xfrm>
            <a:off x="4878476" y="2326520"/>
            <a:ext cx="1420794" cy="1094094"/>
          </a:xfrm>
          <a:prstGeom prst="rect">
            <a:avLst/>
          </a:prstGeom>
          <a:solidFill>
            <a:schemeClr val="accent1">
              <a:lumMod val="40000"/>
              <a:lumOff val="6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solidFill>
                <a:latin typeface="Gill Sans"/>
                <a:cs typeface="Gill Sans"/>
              </a:rPr>
              <a:t>IT Performance</a:t>
            </a:r>
            <a:endParaRPr lang="en-US" dirty="0" smtClean="0">
              <a:solidFill>
                <a:srgbClr val="324353"/>
              </a:solidFill>
              <a:latin typeface="Gill Sans"/>
              <a:cs typeface="Gill Sans"/>
            </a:endParaRPr>
          </a:p>
        </p:txBody>
      </p:sp>
      <p:cxnSp>
        <p:nvCxnSpPr>
          <p:cNvPr id="13" name="Straight Arrow Connector 12"/>
          <p:cNvCxnSpPr>
            <a:stCxn id="5" idx="3"/>
          </p:cNvCxnSpPr>
          <p:nvPr/>
        </p:nvCxnSpPr>
        <p:spPr>
          <a:xfrm>
            <a:off x="6299270" y="2873567"/>
            <a:ext cx="1133125" cy="0"/>
          </a:xfrm>
          <a:prstGeom prst="straightConnector1">
            <a:avLst/>
          </a:prstGeom>
          <a:ln w="1270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753077" y="1257740"/>
            <a:ext cx="3545124" cy="3231654"/>
          </a:xfrm>
          <a:prstGeom prst="rect">
            <a:avLst/>
          </a:prstGeom>
          <a:noFill/>
        </p:spPr>
        <p:txBody>
          <a:bodyPr wrap="square" lIns="0" tIns="0" rIns="0" bIns="0" rtlCol="0">
            <a:spAutoFit/>
          </a:bodyPr>
          <a:lstStyle/>
          <a:p>
            <a:r>
              <a:rPr lang="en-US" dirty="0" smtClean="0">
                <a:solidFill>
                  <a:schemeClr val="tx2"/>
                </a:solidFill>
                <a:latin typeface="Gill Sans"/>
                <a:cs typeface="Gill Sans"/>
              </a:rPr>
              <a:t>It is measured by:</a:t>
            </a:r>
          </a:p>
          <a:p>
            <a:endParaRPr lang="en-US" sz="2400" b="1" dirty="0" smtClean="0">
              <a:solidFill>
                <a:schemeClr val="accent1"/>
              </a:solidFill>
              <a:latin typeface="Gill Sans"/>
              <a:cs typeface="Gill Sans"/>
            </a:endParaRPr>
          </a:p>
          <a:p>
            <a:r>
              <a:rPr lang="en-US" sz="2400" b="1" i="1" dirty="0" smtClean="0">
                <a:solidFill>
                  <a:schemeClr val="accent1"/>
                </a:solidFill>
                <a:latin typeface="Gill Sans"/>
                <a:cs typeface="Gill Sans"/>
              </a:rPr>
              <a:t>Agility</a:t>
            </a:r>
          </a:p>
          <a:p>
            <a:pPr marL="800100" lvl="1" indent="-342900">
              <a:buFont typeface="Arial"/>
              <a:buChar char="•"/>
            </a:pPr>
            <a:r>
              <a:rPr lang="en-US" sz="2400" dirty="0" smtClean="0">
                <a:solidFill>
                  <a:schemeClr val="tx2"/>
                </a:solidFill>
                <a:latin typeface="Gill Sans"/>
                <a:cs typeface="Gill Sans"/>
              </a:rPr>
              <a:t>Deploy frequency</a:t>
            </a:r>
          </a:p>
          <a:p>
            <a:pPr marL="800100" lvl="1" indent="-342900">
              <a:buFont typeface="Arial"/>
              <a:buChar char="•"/>
            </a:pPr>
            <a:r>
              <a:rPr lang="en-US" sz="2400" dirty="0" smtClean="0">
                <a:solidFill>
                  <a:schemeClr val="tx2"/>
                </a:solidFill>
                <a:latin typeface="Gill Sans"/>
                <a:cs typeface="Gill Sans"/>
              </a:rPr>
              <a:t>Lead time</a:t>
            </a:r>
          </a:p>
          <a:p>
            <a:endParaRPr lang="en-US" sz="2400" b="1" dirty="0" smtClean="0">
              <a:solidFill>
                <a:srgbClr val="5AA2DB"/>
              </a:solidFill>
              <a:latin typeface="Gill Sans"/>
              <a:cs typeface="Gill Sans"/>
            </a:endParaRPr>
          </a:p>
          <a:p>
            <a:r>
              <a:rPr lang="en-US" sz="2400" b="1" i="1" dirty="0" smtClean="0">
                <a:solidFill>
                  <a:srgbClr val="5AA2DB"/>
                </a:solidFill>
                <a:latin typeface="Gill Sans"/>
                <a:cs typeface="Gill Sans"/>
              </a:rPr>
              <a:t>Reliability</a:t>
            </a:r>
          </a:p>
          <a:p>
            <a:pPr marL="800100" lvl="1" indent="-342900">
              <a:buFont typeface="Arial"/>
              <a:buChar char="•"/>
            </a:pPr>
            <a:r>
              <a:rPr lang="en-US" sz="2400" dirty="0" smtClean="0">
                <a:solidFill>
                  <a:schemeClr val="tx2"/>
                </a:solidFill>
                <a:latin typeface="Gill Sans"/>
                <a:cs typeface="Gill Sans"/>
              </a:rPr>
              <a:t>MTTR</a:t>
            </a:r>
          </a:p>
          <a:p>
            <a:pPr marL="800100" lvl="1" indent="-342900">
              <a:buFont typeface="Arial"/>
              <a:buChar char="•"/>
            </a:pPr>
            <a:r>
              <a:rPr lang="en-US" sz="2400" dirty="0" smtClean="0">
                <a:solidFill>
                  <a:schemeClr val="tx2"/>
                </a:solidFill>
                <a:latin typeface="Gill Sans"/>
                <a:cs typeface="Gill Sans"/>
              </a:rPr>
              <a:t>Change fail rate*</a:t>
            </a:r>
            <a:endParaRPr lang="en-US" sz="2400" dirty="0" smtClean="0">
              <a:solidFill>
                <a:schemeClr val="tx2"/>
              </a:solidFill>
              <a:latin typeface="Gill Sans"/>
              <a:cs typeface="Gill Sans"/>
            </a:endParaRPr>
          </a:p>
        </p:txBody>
      </p:sp>
      <p:sp>
        <p:nvSpPr>
          <p:cNvPr id="7" name="Rectangle 6"/>
          <p:cNvSpPr/>
          <p:nvPr/>
        </p:nvSpPr>
        <p:spPr bwMode="auto">
          <a:xfrm>
            <a:off x="7432395" y="2326520"/>
            <a:ext cx="1420794" cy="1094094"/>
          </a:xfrm>
          <a:prstGeom prst="rect">
            <a:avLst/>
          </a:prstGeom>
          <a:solidFill>
            <a:schemeClr val="accent4">
              <a:lumMod val="20000"/>
              <a:lumOff val="80000"/>
              <a:alpha val="75000"/>
            </a:schemeClr>
          </a:solidFill>
          <a:ln>
            <a:solidFill>
              <a:schemeClr val="tx2">
                <a:alpha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324353">
                    <a:alpha val="24000"/>
                  </a:srgbClr>
                </a:solidFill>
                <a:latin typeface="Gill Sans"/>
                <a:cs typeface="Gill Sans"/>
              </a:rPr>
              <a:t>Org Performance</a:t>
            </a:r>
            <a:endParaRPr lang="en-US" dirty="0" smtClean="0">
              <a:solidFill>
                <a:srgbClr val="324353">
                  <a:alpha val="24000"/>
                </a:srgbClr>
              </a:solidFill>
              <a:latin typeface="Gill Sans"/>
              <a:cs typeface="Gill Sans"/>
            </a:endParaRPr>
          </a:p>
        </p:txBody>
      </p:sp>
    </p:spTree>
    <p:extLst>
      <p:ext uri="{BB962C8B-B14F-4D97-AF65-F5344CB8AC3E}">
        <p14:creationId xmlns:p14="http://schemas.microsoft.com/office/powerpoint/2010/main" val="293712539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p chef">
  <a:themeElements>
    <a:clrScheme name="Chef">
      <a:dk1>
        <a:srgbClr val="FFFFFF"/>
      </a:dk1>
      <a:lt1>
        <a:sysClr val="window" lastClr="FFFFFF"/>
      </a:lt1>
      <a:dk2>
        <a:srgbClr val="324353"/>
      </a:dk2>
      <a:lt2>
        <a:srgbClr val="EC7509"/>
      </a:lt2>
      <a:accent1>
        <a:srgbClr val="5AA2DB"/>
      </a:accent1>
      <a:accent2>
        <a:srgbClr val="4BAAA3"/>
      </a:accent2>
      <a:accent3>
        <a:srgbClr val="FBAA13"/>
      </a:accent3>
      <a:accent4>
        <a:srgbClr val="6A7379"/>
      </a:accent4>
      <a:accent5>
        <a:srgbClr val="2F3336"/>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err="1" smtClean="0"/>
        </a:defPPr>
      </a:lstStyle>
    </a:txDef>
  </a:objectDefaults>
  <a:extraClrSchemeLst/>
  <a:extLst>
    <a:ext uri="{05A4C25C-085E-4340-85A3-A5531E510DB2}">
      <thm15:themeFamily xmlns:thm15="http://schemas.microsoft.com/office/thememl/2012/main" xmlns="" name="Chef-Template-16x9-Blue.potx" id="{AEDCA41E-F161-4EBB-B511-A8687687A8DC}" vid="{64ECDA82-38C2-4FAD-B0A3-D276970F43D1}"/>
    </a:ext>
  </a:extLst>
</a:theme>
</file>

<file path=ppt/theme/theme2.xml><?xml version="1.0" encoding="utf-8"?>
<a:theme xmlns:a="http://schemas.openxmlformats.org/drawingml/2006/main" name="Custom Design">
  <a:themeElements>
    <a:clrScheme name="Chef">
      <a:dk1>
        <a:srgbClr val="FFFFFF"/>
      </a:dk1>
      <a:lt1>
        <a:sysClr val="window" lastClr="FFFFFF"/>
      </a:lt1>
      <a:dk2>
        <a:srgbClr val="324353"/>
      </a:dk2>
      <a:lt2>
        <a:srgbClr val="EC7509"/>
      </a:lt2>
      <a:accent1>
        <a:srgbClr val="5AA2DB"/>
      </a:accent1>
      <a:accent2>
        <a:srgbClr val="4BAAA3"/>
      </a:accent2>
      <a:accent3>
        <a:srgbClr val="FBAA13"/>
      </a:accent3>
      <a:accent4>
        <a:srgbClr val="6A7379"/>
      </a:accent4>
      <a:accent5>
        <a:srgbClr val="2F3336"/>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ap chef.thmx</Template>
  <TotalTime>4410</TotalTime>
  <Words>1638</Words>
  <Application>Microsoft Macintosh PowerPoint</Application>
  <PresentationFormat>On-screen Show (16:9)</PresentationFormat>
  <Paragraphs>312</Paragraphs>
  <Slides>34</Slides>
  <Notes>17</Notes>
  <HiddenSlides>0</HiddenSlides>
  <MMClips>0</MMClip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ap chef</vt:lpstr>
      <vt:lpstr>Custom Design</vt:lpstr>
      <vt:lpstr>How Continuous Delivery and Lean Management Make Your DevOps Amazeballs </vt:lpstr>
      <vt:lpstr>PowerPoint Presentation</vt:lpstr>
      <vt:lpstr>PowerPoint Presentation</vt:lpstr>
      <vt:lpstr>The Deets</vt:lpstr>
      <vt:lpstr>DevOps is good for business</vt:lpstr>
      <vt:lpstr>DevOps is good for business</vt:lpstr>
      <vt:lpstr>DevOps is good for business</vt:lpstr>
      <vt:lpstr>DevOps is good for IT Performance</vt:lpstr>
      <vt:lpstr>But what IS IT Performance?</vt:lpstr>
      <vt:lpstr>DevOps is good for IT performance </vt:lpstr>
      <vt:lpstr>DevOps is good for IT performance </vt:lpstr>
      <vt:lpstr>Key Factors that Correlate with Each Component:</vt:lpstr>
      <vt:lpstr>But what drives IT Performance?</vt:lpstr>
      <vt:lpstr>But what drives IT Performance?</vt:lpstr>
      <vt:lpstr>But what drives IT Performance?</vt:lpstr>
      <vt:lpstr>But what drives IT Performance?</vt:lpstr>
      <vt:lpstr>But what drives IT Performance?</vt:lpstr>
      <vt:lpstr>Continuous Delivery practices</vt:lpstr>
      <vt:lpstr>Continuous Delivery makes our work better</vt:lpstr>
      <vt:lpstr>PowerPoint Presentation</vt:lpstr>
      <vt:lpstr>Continuous Delivery makes our work better… and makes it feel better!</vt:lpstr>
      <vt:lpstr>Continuous Delivery makes our work better… and makes it feel better!</vt:lpstr>
      <vt:lpstr>But what else drives IT Performance?</vt:lpstr>
      <vt:lpstr>Lean Management practices</vt:lpstr>
      <vt:lpstr>Lean Management makes our work better</vt:lpstr>
      <vt:lpstr>PowerPoint Presentation</vt:lpstr>
      <vt:lpstr>Lean Management makes our work better… and makes it feel better!</vt:lpstr>
      <vt:lpstr>PowerPoint Presentation</vt:lpstr>
      <vt:lpstr>Lean Management makes our work better… and makes it feel better!</vt:lpstr>
      <vt:lpstr>DevOps drives IT &amp; Organizational Performance</vt:lpstr>
      <vt:lpstr>DevOps drives IT &amp; Organizational Performance</vt:lpstr>
      <vt:lpstr>DevOps Benchmarking</vt:lpstr>
      <vt:lpstr>Want to learn more?</vt:lpstr>
      <vt:lpstr>Thank you</vt:lpstr>
    </vt:vector>
  </TitlesOfParts>
  <Company>Pepperdine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and the Bottom Line</dc:title>
  <dc:creator>Nicole Forsgren Velasquez</dc:creator>
  <cp:lastModifiedBy>Nicole Forsgren</cp:lastModifiedBy>
  <cp:revision>187</cp:revision>
  <dcterms:created xsi:type="dcterms:W3CDTF">2014-10-22T03:47:04Z</dcterms:created>
  <dcterms:modified xsi:type="dcterms:W3CDTF">2015-10-21T20:18:37Z</dcterms:modified>
</cp:coreProperties>
</file>